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media/image28.jpg" ContentType="image/jpeg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media/image36.jpg" ContentType="image/jpeg"/>
  <Override PartName="/ppt/media/image37.jpg" ContentType="image/jpeg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</p:sldMasterIdLst>
  <p:notesMasterIdLst>
    <p:notesMasterId r:id="rId115"/>
  </p:notesMasterIdLst>
  <p:handoutMasterIdLst>
    <p:handoutMasterId r:id="rId116"/>
  </p:handoutMasterIdLst>
  <p:sldIdLst>
    <p:sldId id="273" r:id="rId2"/>
    <p:sldId id="276" r:id="rId3"/>
    <p:sldId id="436" r:id="rId4"/>
    <p:sldId id="275" r:id="rId5"/>
    <p:sldId id="429" r:id="rId6"/>
    <p:sldId id="348" r:id="rId7"/>
    <p:sldId id="430" r:id="rId8"/>
    <p:sldId id="431" r:id="rId9"/>
    <p:sldId id="432" r:id="rId10"/>
    <p:sldId id="433" r:id="rId11"/>
    <p:sldId id="440" r:id="rId12"/>
    <p:sldId id="435" r:id="rId13"/>
    <p:sldId id="437" r:id="rId14"/>
    <p:sldId id="443" r:id="rId15"/>
    <p:sldId id="349" r:id="rId16"/>
    <p:sldId id="350" r:id="rId17"/>
    <p:sldId id="351" r:id="rId18"/>
    <p:sldId id="352" r:id="rId19"/>
    <p:sldId id="353" r:id="rId20"/>
    <p:sldId id="354" r:id="rId21"/>
    <p:sldId id="355" r:id="rId22"/>
    <p:sldId id="356" r:id="rId23"/>
    <p:sldId id="357" r:id="rId24"/>
    <p:sldId id="358" r:id="rId25"/>
    <p:sldId id="359" r:id="rId26"/>
    <p:sldId id="360" r:id="rId27"/>
    <p:sldId id="361" r:id="rId28"/>
    <p:sldId id="416" r:id="rId29"/>
    <p:sldId id="444" r:id="rId30"/>
    <p:sldId id="364" r:id="rId31"/>
    <p:sldId id="365" r:id="rId32"/>
    <p:sldId id="366" r:id="rId33"/>
    <p:sldId id="367" r:id="rId34"/>
    <p:sldId id="370" r:id="rId35"/>
    <p:sldId id="369" r:id="rId36"/>
    <p:sldId id="441" r:id="rId37"/>
    <p:sldId id="368" r:id="rId38"/>
    <p:sldId id="371" r:id="rId39"/>
    <p:sldId id="442" r:id="rId40"/>
    <p:sldId id="373" r:id="rId41"/>
    <p:sldId id="374" r:id="rId42"/>
    <p:sldId id="375" r:id="rId43"/>
    <p:sldId id="376" r:id="rId44"/>
    <p:sldId id="378" r:id="rId45"/>
    <p:sldId id="379" r:id="rId46"/>
    <p:sldId id="380" r:id="rId47"/>
    <p:sldId id="381" r:id="rId48"/>
    <p:sldId id="417" r:id="rId49"/>
    <p:sldId id="382" r:id="rId50"/>
    <p:sldId id="383" r:id="rId51"/>
    <p:sldId id="384" r:id="rId52"/>
    <p:sldId id="386" r:id="rId53"/>
    <p:sldId id="387" r:id="rId54"/>
    <p:sldId id="388" r:id="rId55"/>
    <p:sldId id="395" r:id="rId56"/>
    <p:sldId id="414" r:id="rId57"/>
    <p:sldId id="397" r:id="rId58"/>
    <p:sldId id="403" r:id="rId59"/>
    <p:sldId id="398" r:id="rId60"/>
    <p:sldId id="399" r:id="rId61"/>
    <p:sldId id="400" r:id="rId62"/>
    <p:sldId id="445" r:id="rId63"/>
    <p:sldId id="446" r:id="rId64"/>
    <p:sldId id="401" r:id="rId65"/>
    <p:sldId id="418" r:id="rId66"/>
    <p:sldId id="447" r:id="rId67"/>
    <p:sldId id="448" r:id="rId68"/>
    <p:sldId id="449" r:id="rId69"/>
    <p:sldId id="452" r:id="rId70"/>
    <p:sldId id="453" r:id="rId71"/>
    <p:sldId id="451" r:id="rId72"/>
    <p:sldId id="457" r:id="rId73"/>
    <p:sldId id="454" r:id="rId74"/>
    <p:sldId id="455" r:id="rId75"/>
    <p:sldId id="456" r:id="rId76"/>
    <p:sldId id="458" r:id="rId77"/>
    <p:sldId id="461" r:id="rId78"/>
    <p:sldId id="462" r:id="rId79"/>
    <p:sldId id="463" r:id="rId80"/>
    <p:sldId id="464" r:id="rId81"/>
    <p:sldId id="465" r:id="rId82"/>
    <p:sldId id="474" r:id="rId83"/>
    <p:sldId id="475" r:id="rId84"/>
    <p:sldId id="476" r:id="rId85"/>
    <p:sldId id="469" r:id="rId86"/>
    <p:sldId id="470" r:id="rId87"/>
    <p:sldId id="467" r:id="rId88"/>
    <p:sldId id="468" r:id="rId89"/>
    <p:sldId id="472" r:id="rId90"/>
    <p:sldId id="471" r:id="rId91"/>
    <p:sldId id="473" r:id="rId92"/>
    <p:sldId id="309" r:id="rId93"/>
    <p:sldId id="415" r:id="rId94"/>
    <p:sldId id="321" r:id="rId95"/>
    <p:sldId id="323" r:id="rId96"/>
    <p:sldId id="322" r:id="rId97"/>
    <p:sldId id="344" r:id="rId98"/>
    <p:sldId id="286" r:id="rId99"/>
    <p:sldId id="424" r:id="rId100"/>
    <p:sldId id="324" r:id="rId101"/>
    <p:sldId id="325" r:id="rId102"/>
    <p:sldId id="326" r:id="rId103"/>
    <p:sldId id="425" r:id="rId104"/>
    <p:sldId id="343" r:id="rId105"/>
    <p:sldId id="407" r:id="rId106"/>
    <p:sldId id="412" r:id="rId107"/>
    <p:sldId id="413" r:id="rId108"/>
    <p:sldId id="409" r:id="rId109"/>
    <p:sldId id="428" r:id="rId110"/>
    <p:sldId id="310" r:id="rId111"/>
    <p:sldId id="410" r:id="rId112"/>
    <p:sldId id="312" r:id="rId113"/>
    <p:sldId id="411" r:id="rId114"/>
  </p:sldIdLst>
  <p:sldSz cx="9906000" cy="6858000" type="A4"/>
  <p:notesSz cx="6791325" cy="9921875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0">
          <p15:clr>
            <a:srgbClr val="A4A3A4"/>
          </p15:clr>
        </p15:guide>
        <p15:guide id="2" orient="horz" pos="4080">
          <p15:clr>
            <a:srgbClr val="A4A3A4"/>
          </p15:clr>
        </p15:guide>
        <p15:guide id="3" pos="168">
          <p15:clr>
            <a:srgbClr val="A4A3A4"/>
          </p15:clr>
        </p15:guide>
        <p15:guide id="4" pos="3120">
          <p15:clr>
            <a:srgbClr val="A4A3A4"/>
          </p15:clr>
        </p15:guide>
        <p15:guide id="5" pos="60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5">
          <p15:clr>
            <a:srgbClr val="A4A3A4"/>
          </p15:clr>
        </p15:guide>
        <p15:guide id="2" pos="213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18BFF"/>
    <a:srgbClr val="F9F9F9"/>
    <a:srgbClr val="0000CC"/>
    <a:srgbClr val="7499CA"/>
    <a:srgbClr val="85A6D0"/>
    <a:srgbClr val="B7CAE3"/>
    <a:srgbClr val="AAC0DE"/>
    <a:srgbClr val="B3AFFF"/>
    <a:srgbClr val="CCCAFF"/>
    <a:srgbClr val="FD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6" autoAdjust="0"/>
    <p:restoredTop sz="94989" autoAdjust="0"/>
  </p:normalViewPr>
  <p:slideViewPr>
    <p:cSldViewPr>
      <p:cViewPr varScale="1">
        <p:scale>
          <a:sx n="157" d="100"/>
          <a:sy n="157" d="100"/>
        </p:scale>
        <p:origin x="1764" y="114"/>
      </p:cViewPr>
      <p:guideLst>
        <p:guide orient="horz" pos="360"/>
        <p:guide orient="horz" pos="4080"/>
        <p:guide pos="168"/>
        <p:guide pos="3120"/>
        <p:guide pos="60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50" d="100"/>
          <a:sy n="150" d="100"/>
        </p:scale>
        <p:origin x="3564" y="-1140"/>
      </p:cViewPr>
      <p:guideLst>
        <p:guide orient="horz" pos="3125"/>
        <p:guide pos="213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PSI : 문서명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EAF40293-4F3F-49F0-A47C-056233463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PSI : 문서명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9613" y="744538"/>
            <a:ext cx="5372100" cy="37195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5" y="4713288"/>
            <a:ext cx="49815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문자열 유형을 편집하려면 누르십시오</a:t>
            </a:r>
            <a:r>
              <a:rPr lang="en-US" altLang="ko-KR" noProof="0" smtClean="0"/>
              <a:t>.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세째 수준</a:t>
            </a:r>
          </a:p>
          <a:p>
            <a:pPr lvl="3"/>
            <a:r>
              <a:rPr lang="ko-KR" altLang="en-US" noProof="0" smtClean="0"/>
              <a:t>네째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96E3AB60-A5EE-4386-8862-F0E839E87E1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0953B3BB-A3DD-48DF-AB47-55A1953E79DA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0</a:t>
            </a:fld>
            <a:endParaRPr lang="en-US" altLang="ko-KR" smtClean="0">
              <a:cs typeface="Arial" panose="020B0604020202020204" pitchFamily="34" charset="0"/>
            </a:endParaRPr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2313" y="754063"/>
            <a:ext cx="5346700" cy="3703637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3288" y="4713288"/>
            <a:ext cx="4983162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573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768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461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0331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3032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8169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864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8640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8472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023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0003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5333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421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4489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5986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955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4754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1705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9285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8821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189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8371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7620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6352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6556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1301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2654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6826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4144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9635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2982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252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8257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2842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7412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7413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740F7A6-2311-465E-80DA-5B28839244FD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0952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0267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8593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480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55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108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071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243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117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23730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_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 userDrawn="1"/>
        </p:nvCxnSpPr>
        <p:spPr bwMode="auto">
          <a:xfrm>
            <a:off x="0" y="6289675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Text Box 216"/>
          <p:cNvSpPr txBox="1">
            <a:spLocks noChangeArrowheads="1"/>
          </p:cNvSpPr>
          <p:nvPr userDrawn="1"/>
        </p:nvSpPr>
        <p:spPr bwMode="auto">
          <a:xfrm>
            <a:off x="-15552" y="71860"/>
            <a:ext cx="963295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스트링 부트를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활용한 웹 서비스 플랫폼 및 </a:t>
            </a:r>
            <a:r>
              <a:rPr lang="en-US" altLang="ko-KR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Docker 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활용방안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 Box 216"/>
          <p:cNvSpPr txBox="1">
            <a:spLocks noChangeArrowheads="1"/>
          </p:cNvSpPr>
          <p:nvPr userDrawn="1"/>
        </p:nvSpPr>
        <p:spPr bwMode="auto">
          <a:xfrm>
            <a:off x="6681192" y="6381328"/>
            <a:ext cx="3648795" cy="40448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㈜ 애니모비 시스템 개발본부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09398"/>
          </a:xfrm>
        </p:spPr>
        <p:txBody>
          <a:bodyPr/>
          <a:lstStyle>
            <a:lvl1pPr algn="ctr">
              <a:defRPr sz="4400" b="1">
                <a:solidFill>
                  <a:srgbClr val="FFC000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080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k object 16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Holder 2"/>
          <p:cNvSpPr>
            <a:spLocks noGrp="1"/>
          </p:cNvSpPr>
          <p:nvPr>
            <p:ph type="title"/>
          </p:nvPr>
        </p:nvSpPr>
        <p:spPr>
          <a:xfrm>
            <a:off x="723391" y="1258488"/>
            <a:ext cx="8548902" cy="2054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100" b="0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10" name="Holder 3"/>
          <p:cNvSpPr>
            <a:spLocks noGrp="1"/>
          </p:cNvSpPr>
          <p:nvPr>
            <p:ph type="body" idx="1"/>
          </p:nvPr>
        </p:nvSpPr>
        <p:spPr>
          <a:xfrm>
            <a:off x="482598" y="116632"/>
            <a:ext cx="8915748" cy="45262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11" name="Holder 4"/>
          <p:cNvSpPr>
            <a:spLocks noGrp="1"/>
          </p:cNvSpPr>
          <p:nvPr>
            <p:ph type="ftr" sz="quarter" idx="3"/>
          </p:nvPr>
        </p:nvSpPr>
        <p:spPr>
          <a:xfrm>
            <a:off x="3080792" y="6381328"/>
            <a:ext cx="3170044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2" name="Holder 5"/>
          <p:cNvSpPr>
            <a:spLocks noGrp="1"/>
          </p:cNvSpPr>
          <p:nvPr>
            <p:ph type="dt" sz="half" idx="2"/>
          </p:nvPr>
        </p:nvSpPr>
        <p:spPr>
          <a:xfrm>
            <a:off x="101488" y="6381328"/>
            <a:ext cx="227846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12/22/2018</a:t>
            </a:fld>
            <a:endParaRPr lang="en-US"/>
          </a:p>
        </p:txBody>
      </p:sp>
      <p:sp>
        <p:nvSpPr>
          <p:cNvPr id="13" name="Holder 6"/>
          <p:cNvSpPr>
            <a:spLocks noGrp="1"/>
          </p:cNvSpPr>
          <p:nvPr>
            <p:ph type="sldNum" sz="quarter" idx="4"/>
          </p:nvPr>
        </p:nvSpPr>
        <p:spPr>
          <a:xfrm>
            <a:off x="7119877" y="6354896"/>
            <a:ext cx="227846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</p:sldLayoutIdLst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2pPr>
      <a:lvl3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3pPr>
      <a:lvl4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4pPr>
      <a:lvl5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5pPr>
      <a:lvl6pPr marL="4572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6pPr>
      <a:lvl7pPr marL="9144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7pPr>
      <a:lvl8pPr marL="13716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8pPr>
      <a:lvl9pPr marL="18288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9pPr>
    </p:titleStyle>
    <p:bodyStyle>
      <a:lvl1pPr marL="342900" indent="-342900" algn="l" defTabSz="939800" rtl="0" eaLnBrk="0" fontAlgn="base" hangingPunct="0">
        <a:spcBef>
          <a:spcPct val="6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•"/>
        <a:defRPr sz="1600" b="1">
          <a:solidFill>
            <a:srgbClr val="000000"/>
          </a:solidFill>
          <a:latin typeface="+mn-lt"/>
          <a:ea typeface="+mn-ea"/>
          <a:cs typeface="+mn-cs"/>
        </a:defRPr>
      </a:lvl1pPr>
      <a:lvl2pPr marL="619125" indent="-263525" algn="l" defTabSz="939800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2pPr>
      <a:lvl3pPr marL="1054100" indent="-255588" algn="l" defTabSz="939800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§"/>
        <a:defRPr sz="1400">
          <a:solidFill>
            <a:schemeClr val="tx1"/>
          </a:solidFill>
          <a:latin typeface="+mn-lt"/>
          <a:ea typeface="+mn-ea"/>
          <a:cs typeface="+mn-cs"/>
        </a:defRPr>
      </a:lvl3pPr>
      <a:lvl4pPr marL="1492250" indent="-258763" algn="l" defTabSz="939800" rtl="0" eaLnBrk="0" fontAlgn="base" hangingPunct="0">
        <a:spcBef>
          <a:spcPct val="20000"/>
        </a:spcBef>
        <a:spcAft>
          <a:spcPct val="0"/>
        </a:spcAft>
        <a:buSzPct val="8000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19764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5pPr>
      <a:lvl6pPr marL="24336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6pPr>
      <a:lvl7pPr marL="28908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7pPr>
      <a:lvl8pPr marL="33480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8pPr>
      <a:lvl9pPr marL="38052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gif"/><Relationship Id="rId4" Type="http://schemas.openxmlformats.org/officeDocument/2006/relationships/image" Target="../media/image37.jp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vnrepository.com/" TargetMode="External"/><Relationship Id="rId2" Type="http://schemas.openxmlformats.org/officeDocument/2006/relationships/hyperlink" Target="https://docs.spring.io/spring-boot/docs/current/reference/htmlsingle/#using-boot-dependency-management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s://ryan-han.com/post/2018/essay/memoirs2018/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pring.io/spring-boot/docs/current/reference/html/executable-jar.html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boot/docs/2.0.3.RELEASE/reference/htmlsingle/#getting-started-maven-installation" TargetMode="External"/><Relationship Id="rId2" Type="http://schemas.openxmlformats.org/officeDocument/2006/relationships/hyperlink" Target="https://docs.spring.io/spring-boot/docs/2.1.1.RELEASE/reference/htmlsingle/#getting-started-introducing-spring-boo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spring.io/spring-boot/docs/current/reference/htmlsingle/#using-boot-structuring-your-code" TargetMode="External"/><Relationship Id="rId4" Type="http://schemas.openxmlformats.org/officeDocument/2006/relationships/hyperlink" Target="https://start.spring.io/" TargetMode="Externa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734393" y="49770"/>
            <a:ext cx="81137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ko-KR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  <a:r>
              <a:rPr lang="ko-KR" altLang="en-US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기술 발표회</a:t>
            </a:r>
          </a:p>
        </p:txBody>
      </p:sp>
      <p:sp>
        <p:nvSpPr>
          <p:cNvPr id="6150" name="Rectangle 8"/>
          <p:cNvSpPr>
            <a:spLocks noChangeArrowheads="1"/>
          </p:cNvSpPr>
          <p:nvPr/>
        </p:nvSpPr>
        <p:spPr bwMode="auto">
          <a:xfrm>
            <a:off x="3175" y="5789613"/>
            <a:ext cx="99028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ko-KR" altLang="en-US" sz="2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㈜ 애니모비 </a:t>
            </a:r>
            <a:r>
              <a:rPr kumimoji="0" lang="ko-KR" altLang="en-US" sz="200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</a:t>
            </a:r>
            <a:r>
              <a:rPr kumimoji="0" lang="ko-KR" altLang="en-US" sz="2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본부</a:t>
            </a:r>
            <a:endParaRPr kumimoji="0" lang="en-US" altLang="ko-KR" sz="20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51" name="Text Box 24"/>
          <p:cNvSpPr txBox="1">
            <a:spLocks noChangeArrowheads="1"/>
          </p:cNvSpPr>
          <p:nvPr/>
        </p:nvSpPr>
        <p:spPr bwMode="auto">
          <a:xfrm>
            <a:off x="740572" y="1294923"/>
            <a:ext cx="845772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ko-KR" altLang="en-US" sz="36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부트를 활용한 </a:t>
            </a:r>
            <a:r>
              <a:rPr lang="ko-KR" altLang="en-US" sz="36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서비스 플랫폼 및 </a:t>
            </a:r>
            <a:r>
              <a:rPr lang="en-US" altLang="ko-KR" sz="36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36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활용 방안</a:t>
            </a:r>
            <a:endParaRPr lang="ko-KR" altLang="en-US" sz="36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52" name="Rectangle 8"/>
          <p:cNvSpPr>
            <a:spLocks noChangeArrowheads="1"/>
          </p:cNvSpPr>
          <p:nvPr/>
        </p:nvSpPr>
        <p:spPr bwMode="auto">
          <a:xfrm>
            <a:off x="200472" y="3933056"/>
            <a:ext cx="9902825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en-US" altLang="ko-KR" sz="200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2018.12.26</a:t>
            </a:r>
            <a:endParaRPr kumimoji="0" lang="en-US" altLang="ko-KR" sz="2000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-1599" y="3340296"/>
            <a:ext cx="99028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ko-KR" altLang="en-US" sz="20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발표자     정수원</a:t>
            </a:r>
            <a:endParaRPr kumimoji="0" lang="en-US" altLang="ko-KR" sz="2000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0512" y="2564904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관리</a:t>
            </a:r>
            <a:endParaRPr lang="ko-KR" altLang="en-US" sz="4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910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2132856"/>
            <a:ext cx="6839905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3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2188" y="1988840"/>
            <a:ext cx="3615349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Versioin Controll System</a:t>
            </a:r>
          </a:p>
          <a:p>
            <a:pPr algn="ctr"/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algn="ctr"/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사용률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952" y="1196752"/>
            <a:ext cx="4520950" cy="441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04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1400582"/>
            <a:ext cx="7012271" cy="46861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17789" y="692696"/>
            <a:ext cx="3121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 원리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980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64309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67240" y="411393"/>
            <a:ext cx="64379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번외 추천 기술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전문가 수준까지 아니더라도 기본 활용 가능한 수준까지 </a:t>
            </a: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  <a:endParaRPr lang="ko-KR" altLang="en-US" sz="2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44" y="2693349"/>
            <a:ext cx="4265640" cy="320257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06" y="3564359"/>
            <a:ext cx="2264014" cy="153256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117118" y="2204864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ReactJS</a:t>
            </a:r>
            <a:endParaRPr lang="ko-KR" altLang="en-US" sz="2000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4528" y="3127531"/>
            <a:ext cx="105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NodeJS</a:t>
            </a:r>
            <a:endParaRPr lang="ko-KR" altLang="en-US" sz="2000" b="1" dirty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240" y="3564359"/>
            <a:ext cx="2600591" cy="1560355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7908428" y="3125815"/>
            <a:ext cx="1010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Python</a:t>
            </a:r>
            <a:endParaRPr lang="ko-KR" altLang="en-US" sz="2000" b="1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958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4528" y="2921025"/>
            <a:ext cx="8453672" cy="609398"/>
          </a:xfrm>
        </p:spPr>
        <p:txBody>
          <a:bodyPr/>
          <a:lstStyle/>
          <a:p>
            <a:r>
              <a:rPr lang="ko-KR" altLang="en-US" dirty="0" smtClean="0"/>
              <a:t>발표자의 진심 어린 조언 한 마디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488504" y="2420888"/>
            <a:ext cx="9015536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r>
              <a:rPr lang="en-US" altLang="ko-KR" sz="20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endParaRPr lang="en-US" altLang="ko-KR" sz="2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4005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374429"/>
            <a:ext cx="5616624" cy="184665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3200" dirty="0" smtClean="0"/>
              <a:t>기술 서적 구입에</a:t>
            </a:r>
            <a:r>
              <a:rPr lang="en-US" altLang="ko-KR" sz="3200" dirty="0" smtClean="0"/>
              <a:t/>
            </a:r>
            <a:br>
              <a:rPr lang="en-US" altLang="ko-KR" sz="3200" dirty="0" smtClean="0"/>
            </a:br>
            <a:r>
              <a:rPr lang="ko-KR" altLang="en-US" sz="4800" dirty="0" smtClean="0">
                <a:solidFill>
                  <a:srgbClr val="FF0000"/>
                </a:solidFill>
              </a:rPr>
              <a:t>돈</a:t>
            </a:r>
            <a:r>
              <a:rPr lang="ko-KR" altLang="en-US" sz="3200" dirty="0" smtClean="0"/>
              <a:t>을 아끼지 마라</a:t>
            </a:r>
            <a:endParaRPr lang="ko-KR" altLang="en-US" sz="3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096" y="1196752"/>
            <a:ext cx="3280742" cy="4374322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4111702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272480" y="1412776"/>
            <a:ext cx="3024336" cy="33239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 i="0">
                <a:solidFill>
                  <a:srgbClr val="FFC000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>
              <a:lnSpc>
                <a:spcPct val="150000"/>
              </a:lnSpc>
            </a:pPr>
            <a:r>
              <a:rPr kumimoji="0" lang="ko-KR" altLang="en-US" sz="3200" kern="0" dirty="0" smtClean="0"/>
              <a:t>개발자는</a:t>
            </a:r>
            <a:endParaRPr kumimoji="0" lang="en-US" altLang="ko-KR" sz="3200" kern="0" dirty="0" smtClean="0"/>
          </a:p>
          <a:p>
            <a:pPr>
              <a:lnSpc>
                <a:spcPct val="150000"/>
              </a:lnSpc>
            </a:pPr>
            <a:r>
              <a:rPr kumimoji="0" lang="ko-KR" altLang="en-US" sz="3200" kern="0" dirty="0" smtClean="0"/>
              <a:t>끊임없는 </a:t>
            </a:r>
            <a:endParaRPr kumimoji="0" lang="en-US" altLang="ko-KR" sz="3200" kern="0" dirty="0" smtClean="0"/>
          </a:p>
          <a:p>
            <a:pPr>
              <a:lnSpc>
                <a:spcPct val="150000"/>
              </a:lnSpc>
            </a:pPr>
            <a:r>
              <a:rPr kumimoji="0" lang="ko-KR" altLang="en-US" sz="4800" kern="0" dirty="0" smtClean="0">
                <a:solidFill>
                  <a:srgbClr val="FF0000"/>
                </a:solidFill>
              </a:rPr>
              <a:t>학습</a:t>
            </a:r>
            <a:r>
              <a:rPr kumimoji="0" lang="ko-KR" altLang="en-US" sz="3200" kern="0" dirty="0" smtClean="0"/>
              <a:t>을 통해 </a:t>
            </a:r>
            <a:endParaRPr kumimoji="0" lang="en-US" altLang="ko-KR" sz="3200" kern="0" dirty="0" smtClean="0"/>
          </a:p>
          <a:p>
            <a:pPr>
              <a:lnSpc>
                <a:spcPct val="150000"/>
              </a:lnSpc>
            </a:pPr>
            <a:r>
              <a:rPr kumimoji="0" lang="ko-KR" altLang="en-US" sz="3200" kern="0" dirty="0" smtClean="0"/>
              <a:t>성장한다</a:t>
            </a:r>
            <a:endParaRPr kumimoji="0" lang="ko-KR" altLang="en-US" sz="3200" kern="0" dirty="0"/>
          </a:p>
        </p:txBody>
      </p:sp>
      <p:sp>
        <p:nvSpPr>
          <p:cNvPr id="8" name="직사각형 7"/>
          <p:cNvSpPr/>
          <p:nvPr/>
        </p:nvSpPr>
        <p:spPr>
          <a:xfrm>
            <a:off x="3728864" y="593392"/>
            <a:ext cx="3168352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읽고 있는 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 완벽 가이드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 레벨업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하루 3분 네트워크 교실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그림으로 개념을 이해하는 알고리즘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프로그래밍 대회에서 배우는 알고리즘 문제 해결 전략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처음 배우는 스프링부트 2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HeadFirst Servlet &amp; JSP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Operating System Concepts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사놓고 못 펴본 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Effective Java 2/E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HeadFisrt Design Pattern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자바로 배우는 리펙토링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실용주의 프로그래머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OS? Oh Yes!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성공과 실패를 결정하는 1%의 네트워크 원리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실리콘밸리를 </a:t>
            </a:r>
            <a:r>
              <a:rPr lang="ko-KR" altLang="en-US" sz="1000" b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그리다</a:t>
            </a:r>
            <a:endParaRPr lang="en-US" altLang="ko-KR" sz="1000" b="1" smtClean="0">
              <a:solidFill>
                <a:schemeClr val="accent5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0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200" b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읽은 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Java의 정석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프로그래머의 길, 멘토에게 묻다.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누구나 자료구조와 알고리즘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코드로 배우는 스프링 웹 프로젝트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 장인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우린 이렇게 왔다.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애자일 &amp; 스크럼 프로젝트 관리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누워서 읽는 알고리즘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 Git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자바로 배우는 쉬운 자료구조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Hello Coding 프로그래밍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편하게 읽는 자바 프로그래밍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HTML5 + CSS3 웹 표준의 정석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오라클 SQL과 PL/SQL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풀스택 개발자를 위한 MEAN 스택 </a:t>
            </a:r>
            <a:r>
              <a:rPr lang="ko-KR" altLang="en-US" sz="1000" b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입문</a:t>
            </a:r>
            <a:endParaRPr lang="ko-KR" altLang="en-US" sz="1000" b="1">
              <a:solidFill>
                <a:schemeClr val="accent5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53200" y="548680"/>
            <a:ext cx="4953000" cy="56938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b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사고싶은 책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이펙티브 디버깅 - 2018.12.20 추가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ORM 표준 JPA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만화로 배우는 리눅스 시스템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인 액션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코딩 인터뷰 완전 분석 영문판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 첫걸음 : 하루 30분 36강으로 배우는 완전 초보의 SQL 따라잡기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그림으로 공부하는 IT 인프라 구조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탑코더 알고리즘 트레이닝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자바8 인 액션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예제로 학습하는 데이터 구조와 알고리즘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인사이드 자바스크립트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코딩공작소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Gradle 그레이들 철저 입문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그림으로 배우는 Http &amp; Network Basic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GoF의 디자인패턴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객체지향의 사실과 오해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TDD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 주도 개발 TDD 실천법과 도구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최신정보검색론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이펙티브 자바 3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도메인 주도 설계 핵심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코딩 공작소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제대로 배우는 Backbone.js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Coding interview question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HeadFirst Java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네트워크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러닝 자바스크립트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해킹과 보안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CODE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HARD CODE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폴리글랏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아는만큼 보이는 데이터베이스 설계와 구축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린스타트업, 실리콘밸리를 뒤흔든 IT 창업가이드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조엘 온 소프트웨어+조엘이 엄선한 소프트웨어 블로그 베스트 29선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생각하는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 크리에이티비티 2.0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English for Developers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병행 프로그래밍 디자인 원리와 패턴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윤성우의 열혈 자료구조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입문을 위한 자바 객체 지향의 원리와 이해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백견불여일타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서블릿 컨테이너의 이해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You don’t know js 시리즈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초보자를 위한 Node.js 200제</a:t>
            </a:r>
          </a:p>
        </p:txBody>
      </p:sp>
    </p:spTree>
    <p:extLst>
      <p:ext uri="{BB962C8B-B14F-4D97-AF65-F5344CB8AC3E}">
        <p14:creationId xmlns:p14="http://schemas.microsoft.com/office/powerpoint/2010/main" val="3401713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591616" y="1052736"/>
            <a:ext cx="10585176" cy="387798"/>
          </a:xfrm>
        </p:spPr>
        <p:txBody>
          <a:bodyPr/>
          <a:lstStyle/>
          <a:p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이번 발표회 준비를 위해 사용된 학습 비용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endParaRPr lang="ko-KR" altLang="en-US" sz="2800" dirty="0"/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1568624" y="1844824"/>
            <a:ext cx="7272808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457200" lvl="1" indent="-457200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금액 </a:t>
            </a:r>
            <a:r>
              <a:rPr lang="en-US" altLang="ko-KR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200,000 </a:t>
            </a: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2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유료 강좌 </a:t>
            </a:r>
            <a:r>
              <a:rPr lang="en-US" altLang="ko-KR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165,000 </a:t>
            </a: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2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서적 </a:t>
            </a:r>
            <a:r>
              <a:rPr lang="en-US" altLang="ko-KR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35,000 </a:t>
            </a: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568624" y="3966155"/>
            <a:ext cx="727280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457200" lvl="1" indent="-457200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 </a:t>
            </a:r>
            <a:r>
              <a:rPr lang="en-US" altLang="ko-KR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야간 새벽 및 주말 반납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057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52800" y="2132856"/>
            <a:ext cx="3672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 &amp; R</a:t>
            </a:r>
            <a:endParaRPr lang="ko-KR" altLang="en-US" sz="96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 Box 216"/>
          <p:cNvSpPr txBox="1">
            <a:spLocks noChangeArrowheads="1"/>
          </p:cNvSpPr>
          <p:nvPr/>
        </p:nvSpPr>
        <p:spPr bwMode="auto">
          <a:xfrm>
            <a:off x="3080792" y="3573016"/>
            <a:ext cx="3600400" cy="527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Role &amp; Responsibility</a:t>
            </a:r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800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6496" y="1196752"/>
            <a:ext cx="9145016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관리 이해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https://docs.spring.io/spring-boot/docs/current/reference/htmlsingle/#</a:t>
            </a:r>
            <a:r>
              <a:rPr lang="en-US" altLang="ko-KR" sz="160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using-boot-dependency-management</a:t>
            </a:r>
            <a:endParaRPr lang="en-US" altLang="ko-KR" sz="160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180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관리 </a:t>
            </a: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응용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관리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원리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 해주는 의존성 추가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방법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 안해주는 의존성 추가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방법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버전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변경 방법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https://mvnrepository.com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/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512" y="509771"/>
            <a:ext cx="8712968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관리</a:t>
            </a:r>
            <a:endParaRPr lang="ko-KR" altLang="en-US" sz="32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1849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16"/>
          <p:cNvSpPr txBox="1">
            <a:spLocks noChangeArrowheads="1"/>
          </p:cNvSpPr>
          <p:nvPr/>
        </p:nvSpPr>
        <p:spPr bwMode="auto">
          <a:xfrm>
            <a:off x="272480" y="692696"/>
            <a:ext cx="4608512" cy="589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en-US" altLang="ko-KR" sz="3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Role &amp; Responsibility</a:t>
            </a:r>
            <a:endParaRPr lang="en-US" altLang="ko-KR" sz="3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308992" y="1412776"/>
            <a:ext cx="9144000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목표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프로토 타입의  결과물을 완성한다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기술들의 심화 학습을 통해 구성원들의 역량을 강화하고 공유한다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서비스의 기본 뼈대를 완성하고 향후 운영 플랫폼 수준으로 발전시켜 나간다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커리큘럼 및 주제를 정한다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각자 발표 주제를 정한다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결과물이 너무 오래 걸리는 것은 지양한다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각자에게 커리큘럼을 배정하고 발표 한다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로테이션 방식으로 월 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 기술 발표를 진행한다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발표한 주제에 대해 회고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코드리뷰</a:t>
            </a:r>
            <a:r>
              <a:rPr lang="en-US" altLang="ko-KR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피드백</a:t>
            </a:r>
            <a:r>
              <a:rPr lang="en-US" altLang="ko-KR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개선점 도출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 플랫폼의 품질을 업그레이드 해 나간다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개발자는 한 주제를 마치면 다음 주제를 정하고 계속 목표를 향해 진행한다</a:t>
            </a:r>
            <a:r>
              <a:rPr lang="en-US" altLang="ko-KR" sz="11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발표자가 여러 사유로 인해 주제발표를 하지 못한 경우 다음 발표자에게 순서를 넘기고 이후에 다음 발표를 진행한다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목표에 도달하기까지 각자 맡은 분량에 따른 역할과 책임을 완수하도록 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010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568624" y="3933056"/>
            <a:ext cx="65809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800" b="1" u="sng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</a:t>
            </a:r>
            <a:r>
              <a:rPr lang="en-US" altLang="ko-KR" sz="1800" b="1" u="sng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://ryan-han.com/post/2018/essay/memoirs2018/</a:t>
            </a:r>
            <a:endParaRPr lang="ko-KR" altLang="en-US" sz="1800" b="1" dirty="0"/>
          </a:p>
        </p:txBody>
      </p:sp>
      <p:sp>
        <p:nvSpPr>
          <p:cNvPr id="6" name="직사각형 5"/>
          <p:cNvSpPr/>
          <p:nvPr/>
        </p:nvSpPr>
        <p:spPr>
          <a:xfrm>
            <a:off x="1208584" y="1412776"/>
            <a:ext cx="747471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끝으로 입사 </a:t>
            </a:r>
            <a:r>
              <a:rPr lang="en-US" altLang="ko-KR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개월 차인 </a:t>
            </a:r>
            <a:endParaRPr lang="en-US" altLang="ko-KR" sz="36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체대 출신의 신입 개발자 회고 소개</a:t>
            </a:r>
            <a:endParaRPr lang="ko-KR" altLang="en-US" sz="3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377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80792" y="2363396"/>
            <a:ext cx="36311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 &amp; A</a:t>
            </a:r>
            <a:endParaRPr lang="ko-KR" altLang="en-US" sz="96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7042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64768" y="2564904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r>
              <a:rPr lang="en-US" altLang="ko-KR" sz="6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6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0973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6152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8504" y="2204864"/>
            <a:ext cx="87129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</a:t>
            </a:r>
            <a:endParaRPr lang="ko-KR" altLang="en-US" sz="6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7789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0512" y="2564904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 </a:t>
            </a:r>
            <a:r>
              <a:rPr lang="en-US" altLang="ko-KR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</a:t>
            </a:r>
            <a:endParaRPr lang="ko-KR" altLang="en-US" sz="4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3282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8504" y="2636912"/>
            <a:ext cx="8928992" cy="609398"/>
          </a:xfrm>
        </p:spPr>
        <p:txBody>
          <a:bodyPr/>
          <a:lstStyle/>
          <a:p>
            <a:r>
              <a:rPr lang="ko-KR" altLang="en-US" spc="-505" dirty="0"/>
              <a:t>스프링부트 </a:t>
            </a:r>
            <a:r>
              <a:rPr lang="ko-KR" altLang="en-US" spc="-505"/>
              <a:t>이전의</a:t>
            </a:r>
            <a:r>
              <a:rPr lang="ko-KR" altLang="en-US" spc="-484"/>
              <a:t> </a:t>
            </a:r>
            <a:r>
              <a:rPr lang="ko-KR" altLang="en-US" spc="-484" smtClean="0"/>
              <a:t>자바 설정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52700" y="3429000"/>
            <a:ext cx="5544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XML </a:t>
            </a:r>
            <a:r>
              <a:rPr lang="ko-KR" altLang="en-US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설정은 더 이상 사용하지 않는다 </a:t>
            </a:r>
            <a:r>
              <a:rPr lang="en-US" altLang="ko-KR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0968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836712"/>
            <a:ext cx="5976664" cy="609398"/>
          </a:xfrm>
        </p:spPr>
        <p:txBody>
          <a:bodyPr/>
          <a:lstStyle/>
          <a:p>
            <a:r>
              <a:rPr lang="ko-KR" altLang="en-US" spc="-445" dirty="0" smtClean="0"/>
              <a:t>기존 </a:t>
            </a:r>
            <a:r>
              <a:rPr lang="en-US" altLang="ko-KR" spc="450" dirty="0" smtClean="0"/>
              <a:t>MVC</a:t>
            </a:r>
            <a:r>
              <a:rPr lang="en-US" altLang="ko-KR" spc="-375" dirty="0" smtClean="0"/>
              <a:t> </a:t>
            </a:r>
            <a:r>
              <a:rPr lang="ko-KR" altLang="en-US" spc="-445" dirty="0" smtClean="0"/>
              <a:t>설정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1700808"/>
            <a:ext cx="8402223" cy="4344006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60287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836712"/>
            <a:ext cx="5976664" cy="609398"/>
          </a:xfrm>
        </p:spPr>
        <p:txBody>
          <a:bodyPr/>
          <a:lstStyle/>
          <a:p>
            <a:r>
              <a:rPr lang="en-US" altLang="ko-KR" spc="-245" dirty="0"/>
              <a:t>DB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628800"/>
            <a:ext cx="8259328" cy="4315427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03941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764704"/>
            <a:ext cx="5976664" cy="609398"/>
          </a:xfrm>
        </p:spPr>
        <p:txBody>
          <a:bodyPr/>
          <a:lstStyle/>
          <a:p>
            <a:r>
              <a:rPr lang="en-US" altLang="ko-KR" spc="-520" dirty="0"/>
              <a:t>JPA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586249"/>
            <a:ext cx="8202170" cy="4315427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2796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0552" y="2348880"/>
            <a:ext cx="7992888" cy="1828193"/>
          </a:xfrm>
        </p:spPr>
        <p:txBody>
          <a:bodyPr/>
          <a:lstStyle/>
          <a:p>
            <a:r>
              <a:rPr lang="ko-KR" altLang="en-US" spc="-505" dirty="0"/>
              <a:t>새로운 프로젝트 마다  </a:t>
            </a:r>
            <a:r>
              <a:rPr lang="en-US" altLang="ko-KR" spc="-505" dirty="0" smtClean="0"/>
              <a:t/>
            </a:r>
            <a:br>
              <a:rPr lang="en-US" altLang="ko-KR" spc="-505" dirty="0" smtClean="0"/>
            </a:br>
            <a:r>
              <a:rPr lang="en-US" altLang="ko-KR" spc="-505" dirty="0"/>
              <a:t/>
            </a:r>
            <a:br>
              <a:rPr lang="en-US" altLang="ko-KR" spc="-505" dirty="0"/>
            </a:br>
            <a:r>
              <a:rPr lang="ko-KR" altLang="en-US" spc="-505" dirty="0" smtClean="0">
                <a:solidFill>
                  <a:srgbClr val="00B0F0"/>
                </a:solidFill>
              </a:rPr>
              <a:t>반복 </a:t>
            </a:r>
            <a:r>
              <a:rPr lang="ko-KR" altLang="en-US" spc="-505" dirty="0" smtClean="0"/>
              <a:t>적인</a:t>
            </a:r>
            <a:r>
              <a:rPr lang="ko-KR" altLang="en-US" spc="-465" dirty="0" smtClean="0"/>
              <a:t> </a:t>
            </a:r>
            <a:r>
              <a:rPr lang="ko-KR" altLang="en-US" spc="-505" dirty="0"/>
              <a:t>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8623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8"/>
          <p:cNvSpPr txBox="1">
            <a:spLocks noChangeArrowheads="1"/>
          </p:cNvSpPr>
          <p:nvPr/>
        </p:nvSpPr>
        <p:spPr bwMode="auto">
          <a:xfrm>
            <a:off x="488504" y="1268760"/>
            <a:ext cx="5040560" cy="393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914400" lvl="2" indent="0" eaLnBrk="1" latinLnBrk="1" hangingPunct="1">
              <a:lnSpc>
                <a:spcPct val="200000"/>
              </a:lnSpc>
              <a:defRPr/>
            </a:pP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28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스프링 </a:t>
            </a:r>
            <a:r>
              <a:rPr lang="ko-KR" altLang="en-US" sz="2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원리와 활용</a:t>
            </a:r>
            <a:endParaRPr lang="en-US" altLang="ko-KR" sz="18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2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2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개념과 활용</a:t>
            </a: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R &amp; R </a:t>
            </a: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 &amp; A</a:t>
            </a: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0" y="476672"/>
            <a:ext cx="2736305" cy="103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571500" lvl="1" indent="0" algn="ctr" eaLnBrk="1" latinLnBrk="1" hangingPunct="1">
              <a:lnSpc>
                <a:spcPct val="200000"/>
              </a:lnSpc>
              <a:defRPr/>
            </a:pPr>
            <a:r>
              <a:rPr lang="en-US" altLang="ko-KR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65141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520" y="2924944"/>
            <a:ext cx="8712968" cy="609398"/>
          </a:xfrm>
        </p:spPr>
        <p:txBody>
          <a:bodyPr/>
          <a:lstStyle/>
          <a:p>
            <a:r>
              <a:rPr lang="ko-KR" altLang="en-US" spc="-505" dirty="0" smtClean="0"/>
              <a:t>스프링부트 에서는</a:t>
            </a:r>
            <a:r>
              <a:rPr lang="ko-KR" altLang="en-US" spc="-540" dirty="0" smtClean="0"/>
              <a:t> </a:t>
            </a:r>
            <a:r>
              <a:rPr lang="ko-KR" altLang="en-US" spc="-505" dirty="0"/>
              <a:t>어떻게 </a:t>
            </a:r>
            <a:r>
              <a:rPr lang="ko-KR" altLang="en-US" spc="-405" dirty="0" smtClean="0"/>
              <a:t>설정하는가</a:t>
            </a:r>
            <a:r>
              <a:rPr lang="en-US" altLang="ko-KR" spc="-405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9091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83671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기존 </a:t>
            </a:r>
            <a:r>
              <a:rPr lang="en-US" altLang="ko-KR" spc="450" dirty="0"/>
              <a:t>MVC</a:t>
            </a:r>
            <a:r>
              <a:rPr lang="en-US" altLang="ko-KR" spc="-37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700808"/>
            <a:ext cx="8164064" cy="4182059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4918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25007" y="155679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450" dirty="0"/>
              <a:t>MVC</a:t>
            </a:r>
            <a:r>
              <a:rPr lang="ko-KR" altLang="en-US" spc="-350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928664" y="2636912"/>
            <a:ext cx="68689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spring-boot-starter-web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spring.mvc.view.prefix </a:t>
            </a: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/WEB-INF/views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spring.mvc.view.suffix </a:t>
            </a: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.jsp</a:t>
            </a:r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7723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908720"/>
            <a:ext cx="5976664" cy="609398"/>
          </a:xfrm>
        </p:spPr>
        <p:txBody>
          <a:bodyPr/>
          <a:lstStyle/>
          <a:p>
            <a:r>
              <a:rPr lang="ko-KR" altLang="en-US" spc="-445" dirty="0"/>
              <a:t>기존 </a:t>
            </a:r>
            <a:r>
              <a:rPr lang="en-US" altLang="ko-KR" spc="-245" dirty="0"/>
              <a:t>DB</a:t>
            </a:r>
            <a:r>
              <a:rPr lang="en-US" altLang="ko-KR" spc="-370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772816"/>
            <a:ext cx="8116433" cy="4153480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88772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119675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-245" dirty="0"/>
              <a:t>DB</a:t>
            </a:r>
            <a:r>
              <a:rPr lang="ko-KR" altLang="en-US" spc="-34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208584" y="2276872"/>
            <a:ext cx="784887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spring-boot-starter-jdbc</a:t>
            </a: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spring.datasource.url 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접속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spring.datasource.driverClassName 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드라이버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spring.datasource.username =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sa  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spring.datasource.password = password</a:t>
            </a:r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076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764704"/>
            <a:ext cx="5976664" cy="609398"/>
          </a:xfrm>
        </p:spPr>
        <p:txBody>
          <a:bodyPr/>
          <a:lstStyle/>
          <a:p>
            <a:r>
              <a:rPr lang="en-US" altLang="ko-KR" spc="-520" dirty="0"/>
              <a:t>JPA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628800"/>
            <a:ext cx="8049748" cy="4105848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88219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68624" y="155679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-520" dirty="0"/>
              <a:t>JPA</a:t>
            </a:r>
            <a:r>
              <a:rPr lang="ko-KR" altLang="en-US" spc="-34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136576" y="2564904"/>
            <a:ext cx="78488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spring-boot-starter-data-jpa</a:t>
            </a:r>
            <a:endParaRPr lang="en-US" altLang="ko-KR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spring.jpa.show-sql =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true 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spring.jpa.hibernate.ddl-auto = create-drop  </a:t>
            </a:r>
          </a:p>
        </p:txBody>
      </p:sp>
    </p:spTree>
    <p:extLst>
      <p:ext uri="{BB962C8B-B14F-4D97-AF65-F5344CB8AC3E}">
        <p14:creationId xmlns:p14="http://schemas.microsoft.com/office/powerpoint/2010/main" val="1826905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84648" y="2132856"/>
            <a:ext cx="75608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반복적인 </a:t>
            </a:r>
            <a:r>
              <a:rPr lang="ko-KR" altLang="en-US" sz="4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부분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제거</a:t>
            </a:r>
            <a:endParaRPr lang="ko-KR" altLang="en-US" sz="4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의존성과 환경변수 추가</a:t>
            </a:r>
            <a:endParaRPr lang="en-US" altLang="ko-KR" sz="4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790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91810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0512" y="2564904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 </a:t>
            </a:r>
            <a:r>
              <a:rPr lang="en-US" altLang="ko-KR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 </a:t>
            </a:r>
            <a:endParaRPr lang="ko-KR" altLang="en-US" sz="4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3109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48744" y="620688"/>
            <a:ext cx="4032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 진행 방식</a:t>
            </a:r>
            <a:endParaRPr lang="ko-KR" altLang="en-US" sz="4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1208584" y="1340768"/>
            <a:ext cx="7920880" cy="409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914400" lvl="2" indent="0" eaLnBrk="1" latinLnBrk="1" hangingPunct="1">
              <a:lnSpc>
                <a:spcPct val="200000"/>
              </a:lnSpc>
              <a:defRPr/>
            </a:pP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28700" lvl="1" indent="-457200" eaLnBrk="1" latinLnBrk="1" hangingPunct="1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이론과 실습을 동시에 진행</a:t>
            </a:r>
            <a:endParaRPr lang="en-US" altLang="ko-KR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buFont typeface="Arial" panose="020B0604020202020204" pitchFamily="34" charset="0"/>
              <a:buChar char="•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 주제별로 이론 설명 및 실습 확인 병행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28700" lvl="1" indent="-457200" eaLnBrk="1" latinLnBrk="1" hangingPunct="1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2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소스코드</a:t>
            </a:r>
            <a:endParaRPr lang="en-US" altLang="ko-KR" sz="2800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buFont typeface="Arial" panose="020B0604020202020204" pitchFamily="34" charset="0"/>
              <a:buChar char="•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실습용 소스 코드는 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공유</a:t>
            </a:r>
            <a:endParaRPr lang="en-US" altLang="ko-KR" sz="16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참여자는 소스코드를 참조하여 본인이 직접 코드를 작성하도록 함</a:t>
            </a:r>
            <a:endParaRPr lang="en-US" altLang="ko-KR" sz="1600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28700" lvl="1" indent="-45720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질의 및 응답</a:t>
            </a:r>
            <a:endParaRPr lang="en-US" altLang="ko-KR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소 주제 발표마다 질의 및 답변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2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1772816"/>
            <a:ext cx="9001000" cy="30469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pc="-505" smtClean="0"/>
              <a:t>그렇다면 자동 생성 되는 </a:t>
            </a:r>
            <a:r>
              <a:rPr lang="en-US" altLang="ko-KR" spc="-505" smtClean="0"/>
              <a:t/>
            </a:r>
            <a:br>
              <a:rPr lang="en-US" altLang="ko-KR" spc="-505" smtClean="0"/>
            </a:br>
            <a:r>
              <a:rPr lang="ko-KR" altLang="en-US" spc="-505" smtClean="0">
                <a:solidFill>
                  <a:srgbClr val="00B0F0"/>
                </a:solidFill>
              </a:rPr>
              <a:t>자바설정 </a:t>
            </a:r>
            <a:r>
              <a:rPr lang="ko-KR" altLang="en-US" spc="-505">
                <a:solidFill>
                  <a:srgbClr val="00B0F0"/>
                </a:solidFill>
              </a:rPr>
              <a:t>클래스</a:t>
            </a:r>
            <a:r>
              <a:rPr lang="ko-KR" altLang="en-US" spc="-505"/>
              <a:t>는 </a:t>
            </a:r>
            <a:r>
              <a:rPr lang="en-US" altLang="ko-KR" spc="-505" smtClean="0"/>
              <a:t/>
            </a:r>
            <a:br>
              <a:rPr lang="en-US" altLang="ko-KR" spc="-505" smtClean="0"/>
            </a:br>
            <a:r>
              <a:rPr lang="ko-KR" altLang="en-US" spc="-505" smtClean="0"/>
              <a:t>다 </a:t>
            </a:r>
            <a:r>
              <a:rPr lang="ko-KR" altLang="en-US" spc="-505"/>
              <a:t>어디 </a:t>
            </a:r>
            <a:r>
              <a:rPr lang="ko-KR" altLang="en-US" spc="-505" smtClean="0"/>
              <a:t>에 있을 까</a:t>
            </a:r>
            <a:r>
              <a:rPr lang="en-US" altLang="ko-KR" spc="-505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1832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0672" y="3140968"/>
            <a:ext cx="5976664" cy="609398"/>
          </a:xfrm>
        </p:spPr>
        <p:txBody>
          <a:bodyPr/>
          <a:lstStyle/>
          <a:p>
            <a:r>
              <a:rPr lang="ko-KR" altLang="en-US" spc="-505" dirty="0"/>
              <a:t>그 </a:t>
            </a:r>
            <a:r>
              <a:rPr lang="ko-KR" altLang="en-US" spc="-505" dirty="0">
                <a:solidFill>
                  <a:srgbClr val="00B0F0"/>
                </a:solidFill>
              </a:rPr>
              <a:t>내부</a:t>
            </a:r>
            <a:r>
              <a:rPr lang="ko-KR" altLang="en-US" spc="-505" dirty="0"/>
              <a:t>를 들여다</a:t>
            </a:r>
            <a:r>
              <a:rPr lang="ko-KR" altLang="en-US" spc="-430" dirty="0"/>
              <a:t> </a:t>
            </a:r>
            <a:r>
              <a:rPr lang="ko-KR" altLang="en-US" spc="-505" dirty="0"/>
              <a:t>보자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2549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1124744"/>
            <a:ext cx="6192688" cy="609398"/>
          </a:xfrm>
        </p:spPr>
        <p:txBody>
          <a:bodyPr/>
          <a:lstStyle/>
          <a:p>
            <a:r>
              <a:rPr lang="ko-KR" altLang="en-US" spc="-445" smtClean="0"/>
              <a:t>스프링</a:t>
            </a:r>
            <a:r>
              <a:rPr lang="ko-KR" altLang="en-US" spc="-1490" smtClean="0"/>
              <a:t>    </a:t>
            </a:r>
            <a:r>
              <a:rPr lang="ko-KR" altLang="en-US" spc="-445" smtClean="0"/>
              <a:t>부트 </a:t>
            </a:r>
            <a:r>
              <a:rPr lang="en-US" altLang="ko-KR" spc="-445" smtClean="0"/>
              <a:t>Main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2132856"/>
            <a:ext cx="7905328" cy="3578201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00228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1712640" y="1124744"/>
            <a:ext cx="5976664" cy="609398"/>
          </a:xfrm>
        </p:spPr>
        <p:txBody>
          <a:bodyPr/>
          <a:lstStyle/>
          <a:p>
            <a:r>
              <a:rPr lang="ko-KR" altLang="en-US" spc="-445"/>
              <a:t>스프링</a:t>
            </a:r>
            <a:r>
              <a:rPr lang="ko-KR" altLang="en-US" spc="-1490"/>
              <a:t>    </a:t>
            </a:r>
            <a:r>
              <a:rPr lang="ko-KR" altLang="en-US" spc="-445"/>
              <a:t>부트 </a:t>
            </a:r>
            <a:r>
              <a:rPr lang="en-US" altLang="ko-KR" spc="-445" smtClean="0"/>
              <a:t>Main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2204864"/>
            <a:ext cx="8497486" cy="283884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9" name="object 17"/>
          <p:cNvSpPr/>
          <p:nvPr/>
        </p:nvSpPr>
        <p:spPr>
          <a:xfrm>
            <a:off x="3926454" y="3868699"/>
            <a:ext cx="5292110" cy="1501717"/>
          </a:xfrm>
          <a:custGeom>
            <a:avLst/>
            <a:gdLst/>
            <a:ahLst/>
            <a:cxnLst/>
            <a:rect l="l" t="t" r="r" b="b"/>
            <a:pathLst>
              <a:path w="8179434" h="2914015">
                <a:moveTo>
                  <a:pt x="0" y="0"/>
                </a:moveTo>
                <a:lnTo>
                  <a:pt x="361950" y="2111772"/>
                </a:lnTo>
                <a:lnTo>
                  <a:pt x="361950" y="2847975"/>
                </a:lnTo>
                <a:lnTo>
                  <a:pt x="367142" y="2873573"/>
                </a:lnTo>
                <a:lnTo>
                  <a:pt x="381286" y="2894519"/>
                </a:lnTo>
                <a:lnTo>
                  <a:pt x="402232" y="2908663"/>
                </a:lnTo>
                <a:lnTo>
                  <a:pt x="427831" y="2913856"/>
                </a:lnTo>
                <a:lnTo>
                  <a:pt x="8113314" y="2913856"/>
                </a:lnTo>
                <a:lnTo>
                  <a:pt x="8138914" y="2908663"/>
                </a:lnTo>
                <a:lnTo>
                  <a:pt x="8159860" y="2894519"/>
                </a:lnTo>
                <a:lnTo>
                  <a:pt x="8174004" y="2873573"/>
                </a:lnTo>
                <a:lnTo>
                  <a:pt x="8179196" y="2847975"/>
                </a:lnTo>
                <a:lnTo>
                  <a:pt x="8179196" y="1095772"/>
                </a:lnTo>
                <a:lnTo>
                  <a:pt x="8174004" y="1070173"/>
                </a:lnTo>
                <a:lnTo>
                  <a:pt x="8159860" y="1049227"/>
                </a:lnTo>
                <a:lnTo>
                  <a:pt x="8138914" y="1035083"/>
                </a:lnTo>
                <a:lnTo>
                  <a:pt x="8113314" y="1029891"/>
                </a:lnTo>
                <a:lnTo>
                  <a:pt x="666750" y="10298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직사각형 10"/>
          <p:cNvSpPr/>
          <p:nvPr/>
        </p:nvSpPr>
        <p:spPr>
          <a:xfrm>
            <a:off x="4808984" y="4619557"/>
            <a:ext cx="3768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 컨테이너를 실행</a:t>
            </a:r>
          </a:p>
        </p:txBody>
      </p:sp>
    </p:spTree>
    <p:extLst>
      <p:ext uri="{BB962C8B-B14F-4D97-AF65-F5344CB8AC3E}">
        <p14:creationId xmlns:p14="http://schemas.microsoft.com/office/powerpoint/2010/main" val="1597910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9" y="1976966"/>
            <a:ext cx="8592749" cy="2810267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20652" y="1052736"/>
            <a:ext cx="5976664" cy="609398"/>
          </a:xfrm>
        </p:spPr>
        <p:txBody>
          <a:bodyPr/>
          <a:lstStyle/>
          <a:p>
            <a:r>
              <a:rPr lang="ko-KR" altLang="en-US" spc="-445"/>
              <a:t>스프링</a:t>
            </a:r>
            <a:r>
              <a:rPr lang="ko-KR" altLang="en-US" spc="-1490"/>
              <a:t>    </a:t>
            </a:r>
            <a:r>
              <a:rPr lang="ko-KR" altLang="en-US" spc="-445"/>
              <a:t>부트 </a:t>
            </a:r>
            <a:r>
              <a:rPr lang="en-US" altLang="ko-KR" spc="-445"/>
              <a:t>Main</a:t>
            </a:r>
            <a:endParaRPr lang="ko-KR" altLang="en-US" dirty="0"/>
          </a:p>
        </p:txBody>
      </p:sp>
      <p:sp>
        <p:nvSpPr>
          <p:cNvPr id="5" name="object 17"/>
          <p:cNvSpPr/>
          <p:nvPr/>
        </p:nvSpPr>
        <p:spPr>
          <a:xfrm flipH="1">
            <a:off x="2460921" y="3593946"/>
            <a:ext cx="5544616" cy="1875638"/>
          </a:xfrm>
          <a:custGeom>
            <a:avLst/>
            <a:gdLst/>
            <a:ahLst/>
            <a:cxnLst/>
            <a:rect l="l" t="t" r="r" b="b"/>
            <a:pathLst>
              <a:path w="8179434" h="2914015">
                <a:moveTo>
                  <a:pt x="0" y="0"/>
                </a:moveTo>
                <a:lnTo>
                  <a:pt x="361950" y="2111772"/>
                </a:lnTo>
                <a:lnTo>
                  <a:pt x="361950" y="2847975"/>
                </a:lnTo>
                <a:lnTo>
                  <a:pt x="367142" y="2873573"/>
                </a:lnTo>
                <a:lnTo>
                  <a:pt x="381286" y="2894519"/>
                </a:lnTo>
                <a:lnTo>
                  <a:pt x="402232" y="2908663"/>
                </a:lnTo>
                <a:lnTo>
                  <a:pt x="427831" y="2913856"/>
                </a:lnTo>
                <a:lnTo>
                  <a:pt x="8113314" y="2913856"/>
                </a:lnTo>
                <a:lnTo>
                  <a:pt x="8138914" y="2908663"/>
                </a:lnTo>
                <a:lnTo>
                  <a:pt x="8159860" y="2894519"/>
                </a:lnTo>
                <a:lnTo>
                  <a:pt x="8174004" y="2873573"/>
                </a:lnTo>
                <a:lnTo>
                  <a:pt x="8179196" y="2847975"/>
                </a:lnTo>
                <a:lnTo>
                  <a:pt x="8179196" y="1095772"/>
                </a:lnTo>
                <a:lnTo>
                  <a:pt x="8174004" y="1070173"/>
                </a:lnTo>
                <a:lnTo>
                  <a:pt x="8159860" y="1049227"/>
                </a:lnTo>
                <a:lnTo>
                  <a:pt x="8138914" y="1035083"/>
                </a:lnTo>
                <a:lnTo>
                  <a:pt x="8113314" y="1029891"/>
                </a:lnTo>
                <a:lnTo>
                  <a:pt x="666750" y="10298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직사각형 9"/>
          <p:cNvSpPr/>
          <p:nvPr/>
        </p:nvSpPr>
        <p:spPr>
          <a:xfrm>
            <a:off x="3056228" y="4922004"/>
            <a:ext cx="3768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 컨테이너를 실행</a:t>
            </a:r>
          </a:p>
        </p:txBody>
      </p:sp>
      <p:sp>
        <p:nvSpPr>
          <p:cNvPr id="9" name="object 22"/>
          <p:cNvSpPr/>
          <p:nvPr/>
        </p:nvSpPr>
        <p:spPr>
          <a:xfrm>
            <a:off x="704528" y="2492896"/>
            <a:ext cx="6839763" cy="2404500"/>
          </a:xfrm>
          <a:custGeom>
            <a:avLst/>
            <a:gdLst/>
            <a:ahLst/>
            <a:cxnLst/>
            <a:rect l="l" t="t" r="r" b="b"/>
            <a:pathLst>
              <a:path w="8749030" h="3523615">
                <a:moveTo>
                  <a:pt x="112315" y="0"/>
                </a:moveTo>
                <a:lnTo>
                  <a:pt x="13096" y="1955006"/>
                </a:lnTo>
                <a:lnTo>
                  <a:pt x="7761" y="1963499"/>
                </a:lnTo>
                <a:lnTo>
                  <a:pt x="3625" y="1972729"/>
                </a:lnTo>
                <a:lnTo>
                  <a:pt x="950" y="1982623"/>
                </a:lnTo>
                <a:lnTo>
                  <a:pt x="0" y="1993106"/>
                </a:lnTo>
                <a:lnTo>
                  <a:pt x="0" y="3457575"/>
                </a:lnTo>
                <a:lnTo>
                  <a:pt x="5192" y="3483111"/>
                </a:lnTo>
                <a:lnTo>
                  <a:pt x="19336" y="3503920"/>
                </a:lnTo>
                <a:lnTo>
                  <a:pt x="40282" y="3517928"/>
                </a:lnTo>
                <a:lnTo>
                  <a:pt x="65881" y="3523058"/>
                </a:lnTo>
                <a:lnTo>
                  <a:pt x="8682831" y="3523058"/>
                </a:lnTo>
                <a:lnTo>
                  <a:pt x="8708429" y="3517928"/>
                </a:lnTo>
                <a:lnTo>
                  <a:pt x="8729375" y="3503920"/>
                </a:lnTo>
                <a:lnTo>
                  <a:pt x="8743519" y="3483111"/>
                </a:lnTo>
                <a:lnTo>
                  <a:pt x="8748711" y="3457575"/>
                </a:lnTo>
                <a:lnTo>
                  <a:pt x="8748711" y="1993106"/>
                </a:lnTo>
                <a:lnTo>
                  <a:pt x="8743520" y="1967507"/>
                </a:lnTo>
                <a:lnTo>
                  <a:pt x="8729376" y="1946561"/>
                </a:lnTo>
                <a:lnTo>
                  <a:pt x="8708430" y="1932417"/>
                </a:lnTo>
                <a:lnTo>
                  <a:pt x="8682831" y="1927225"/>
                </a:lnTo>
                <a:lnTo>
                  <a:pt x="209550" y="1927225"/>
                </a:lnTo>
                <a:lnTo>
                  <a:pt x="112315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직사각형 5"/>
          <p:cNvSpPr/>
          <p:nvPr/>
        </p:nvSpPr>
        <p:spPr>
          <a:xfrm>
            <a:off x="1165774" y="4153968"/>
            <a:ext cx="45464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구동 어노테이션</a:t>
            </a:r>
            <a:endParaRPr lang="ko-KR" altLang="en-US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3275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36576" y="2924944"/>
            <a:ext cx="800892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ko-KR" altLang="en-US" sz="54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SpringBootApplication</a:t>
            </a:r>
            <a:endParaRPr lang="ko-KR" altLang="en-US" sz="54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5077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41" y="2492896"/>
            <a:ext cx="8402223" cy="249589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1653256" y="1196752"/>
            <a:ext cx="65501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@SpringBootApplication</a:t>
            </a:r>
          </a:p>
        </p:txBody>
      </p:sp>
    </p:spTree>
    <p:extLst>
      <p:ext uri="{BB962C8B-B14F-4D97-AF65-F5344CB8AC3E}">
        <p14:creationId xmlns:p14="http://schemas.microsoft.com/office/powerpoint/2010/main" val="1638507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18" y="2397638"/>
            <a:ext cx="8526065" cy="254353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1653256" y="1196752"/>
            <a:ext cx="65501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@SpringBootApplication</a:t>
            </a:r>
          </a:p>
        </p:txBody>
      </p:sp>
    </p:spTree>
    <p:extLst>
      <p:ext uri="{BB962C8B-B14F-4D97-AF65-F5344CB8AC3E}">
        <p14:creationId xmlns:p14="http://schemas.microsoft.com/office/powerpoint/2010/main" val="1192443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8544" y="2060848"/>
            <a:ext cx="7704856" cy="609398"/>
          </a:xfrm>
        </p:spPr>
        <p:txBody>
          <a:bodyPr/>
          <a:lstStyle/>
          <a:p>
            <a:r>
              <a:rPr lang="en-US" altLang="ko-KR" spc="35" smtClean="0"/>
              <a:t>@</a:t>
            </a:r>
            <a:r>
              <a:rPr lang="en-US" altLang="ko-KR" spc="35" dirty="0"/>
              <a:t>EnableAutoConfiguration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928664" y="2996952"/>
            <a:ext cx="61206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특정한 조건의 설정 클래스를 자동으로 로드</a:t>
            </a:r>
            <a:endParaRPr lang="en-US" altLang="ko-KR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Enable* </a:t>
            </a:r>
            <a:r>
              <a:rPr lang="ko-KR" altLang="en-US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모듈화된 설정의 </a:t>
            </a:r>
            <a:r>
              <a:rPr lang="ko-KR" altLang="en-US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일종</a:t>
            </a:r>
            <a:endParaRPr lang="en-US" altLang="ko-KR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927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704528" y="1052736"/>
            <a:ext cx="7704856" cy="498598"/>
          </a:xfrm>
        </p:spPr>
        <p:txBody>
          <a:bodyPr/>
          <a:lstStyle/>
          <a:p>
            <a:r>
              <a:rPr lang="en-US" altLang="ko-KR" sz="3600" spc="-250" dirty="0">
                <a:solidFill>
                  <a:srgbClr val="92D050"/>
                </a:solidFill>
              </a:rPr>
              <a:t>@Enable*</a:t>
            </a:r>
            <a:r>
              <a:rPr lang="ko-KR" altLang="en-US" sz="3600" spc="-815" dirty="0">
                <a:solidFill>
                  <a:srgbClr val="EC5D57"/>
                </a:solidFill>
              </a:rPr>
              <a:t> </a:t>
            </a:r>
            <a:r>
              <a:rPr lang="ko-KR" altLang="en-US" sz="3600" spc="-815" dirty="0" smtClean="0">
                <a:solidFill>
                  <a:srgbClr val="EC5D57"/>
                </a:solidFill>
              </a:rPr>
              <a:t> </a:t>
            </a:r>
            <a:r>
              <a:rPr lang="ko-KR" altLang="en-US" sz="3600" spc="-550" dirty="0" smtClean="0"/>
              <a:t>어노테이션이란</a:t>
            </a:r>
            <a:r>
              <a:rPr lang="en-US" altLang="ko-KR" sz="3600" spc="-550" dirty="0"/>
              <a:t>?</a:t>
            </a:r>
            <a:endParaRPr lang="ko-KR" altLang="en-US" sz="3600" dirty="0"/>
          </a:p>
        </p:txBody>
      </p:sp>
      <p:sp>
        <p:nvSpPr>
          <p:cNvPr id="4" name="직사각형 3"/>
          <p:cNvSpPr/>
          <p:nvPr/>
        </p:nvSpPr>
        <p:spPr>
          <a:xfrm>
            <a:off x="1136576" y="4293096"/>
            <a:ext cx="78488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JavaConfig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모듈화된 </a:t>
            </a:r>
            <a:r>
              <a:rPr lang="ko-KR" altLang="en-US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시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3.1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부터 지원 </a:t>
            </a:r>
            <a:r>
              <a:rPr lang="en-US" altLang="ko-KR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커스텀태그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(&lt;mvc:*/&gt;,&lt;context:*/&gt; …)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ko-KR" altLang="en-US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</a:t>
            </a:r>
            <a:endParaRPr lang="en-US" altLang="ko-KR" sz="2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쉽게 자신의 설정 모듈을 작성 가능 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@Import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어노테이션 사용 </a:t>
            </a:r>
            <a:r>
              <a:rPr lang="en-US" altLang="ko-KR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28" y="1930185"/>
            <a:ext cx="8440328" cy="2019582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36637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36576" y="3933056"/>
            <a:ext cx="7632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54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원리와 활용</a:t>
            </a:r>
            <a:endParaRPr lang="ko-KR" altLang="en-US" sz="5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856" y="126876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8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3685" y="1412776"/>
            <a:ext cx="8640960" cy="553998"/>
          </a:xfrm>
        </p:spPr>
        <p:txBody>
          <a:bodyPr/>
          <a:lstStyle/>
          <a:p>
            <a:r>
              <a:rPr lang="en-US" altLang="ko-KR" sz="4000" spc="25" smtClean="0"/>
              <a:t>@</a:t>
            </a:r>
            <a:r>
              <a:rPr lang="en-US" altLang="ko-KR" sz="4000" spc="25" dirty="0"/>
              <a:t>EnableAutoConfiguration</a:t>
            </a:r>
            <a:endParaRPr lang="ko-KR" altLang="en-US" sz="4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70" y="2564904"/>
            <a:ext cx="8059275" cy="181952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52484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704527" y="1207668"/>
            <a:ext cx="8640960" cy="553998"/>
          </a:xfrm>
        </p:spPr>
        <p:txBody>
          <a:bodyPr/>
          <a:lstStyle/>
          <a:p>
            <a:r>
              <a:rPr lang="en-US" altLang="ko-KR" sz="4000" spc="25" smtClean="0"/>
              <a:t>@</a:t>
            </a:r>
            <a:r>
              <a:rPr lang="en-US" altLang="ko-KR" sz="4000" spc="25" dirty="0"/>
              <a:t>EnableAutoConfiguration</a:t>
            </a:r>
            <a:endParaRPr lang="ko-KR" altLang="en-US" sz="4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52" y="2447788"/>
            <a:ext cx="8030696" cy="196242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object 20"/>
          <p:cNvSpPr/>
          <p:nvPr/>
        </p:nvSpPr>
        <p:spPr>
          <a:xfrm>
            <a:off x="1686389" y="3140968"/>
            <a:ext cx="6677237" cy="1512168"/>
          </a:xfrm>
          <a:custGeom>
            <a:avLst/>
            <a:gdLst/>
            <a:ahLst/>
            <a:cxnLst/>
            <a:rect l="l" t="t" r="r" b="b"/>
            <a:pathLst>
              <a:path w="10949940" h="2896870">
                <a:moveTo>
                  <a:pt x="10884296" y="1063625"/>
                </a:moveTo>
                <a:lnTo>
                  <a:pt x="65881" y="1063625"/>
                </a:lnTo>
                <a:lnTo>
                  <a:pt x="40282" y="1068817"/>
                </a:lnTo>
                <a:lnTo>
                  <a:pt x="19336" y="1082961"/>
                </a:lnTo>
                <a:lnTo>
                  <a:pt x="5192" y="1103907"/>
                </a:lnTo>
                <a:lnTo>
                  <a:pt x="0" y="1129506"/>
                </a:lnTo>
                <a:lnTo>
                  <a:pt x="0" y="2830910"/>
                </a:lnTo>
                <a:lnTo>
                  <a:pt x="5192" y="2856508"/>
                </a:lnTo>
                <a:lnTo>
                  <a:pt x="19336" y="2877454"/>
                </a:lnTo>
                <a:lnTo>
                  <a:pt x="40282" y="2891598"/>
                </a:lnTo>
                <a:lnTo>
                  <a:pt x="65881" y="2896791"/>
                </a:lnTo>
                <a:lnTo>
                  <a:pt x="10884296" y="2896791"/>
                </a:lnTo>
                <a:lnTo>
                  <a:pt x="10909833" y="2891598"/>
                </a:lnTo>
                <a:lnTo>
                  <a:pt x="10930643" y="2877454"/>
                </a:lnTo>
                <a:lnTo>
                  <a:pt x="10944651" y="2856508"/>
                </a:lnTo>
                <a:lnTo>
                  <a:pt x="10949781" y="2830910"/>
                </a:lnTo>
                <a:lnTo>
                  <a:pt x="10949781" y="1129506"/>
                </a:lnTo>
                <a:lnTo>
                  <a:pt x="10944650" y="1103907"/>
                </a:lnTo>
                <a:lnTo>
                  <a:pt x="10930642" y="1082961"/>
                </a:lnTo>
                <a:lnTo>
                  <a:pt x="10909833" y="1068817"/>
                </a:lnTo>
                <a:lnTo>
                  <a:pt x="10884296" y="1063625"/>
                </a:lnTo>
                <a:close/>
              </a:path>
              <a:path w="10949940" h="2896870">
                <a:moveTo>
                  <a:pt x="5920183" y="0"/>
                </a:moveTo>
                <a:lnTo>
                  <a:pt x="5692775" y="1063625"/>
                </a:lnTo>
                <a:lnTo>
                  <a:pt x="6147989" y="1063625"/>
                </a:lnTo>
                <a:lnTo>
                  <a:pt x="59201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55310" y="3973787"/>
            <a:ext cx="42819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자동 설정 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 담당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6360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28464" y="1222303"/>
            <a:ext cx="9577064" cy="498598"/>
          </a:xfrm>
        </p:spPr>
        <p:txBody>
          <a:bodyPr/>
          <a:lstStyle/>
          <a:p>
            <a:r>
              <a:rPr lang="en-US" altLang="ko-KR" sz="3600" spc="15" smtClean="0"/>
              <a:t>EnableAutoConfigurationImportSelector</a:t>
            </a:r>
            <a:endParaRPr lang="ko-KR" altLang="en-US" sz="3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2420888"/>
            <a:ext cx="8602275" cy="2514951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8" name="object 22"/>
          <p:cNvSpPr/>
          <p:nvPr/>
        </p:nvSpPr>
        <p:spPr>
          <a:xfrm>
            <a:off x="2216696" y="3140968"/>
            <a:ext cx="5760640" cy="186687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직사각형 8"/>
          <p:cNvSpPr/>
          <p:nvPr/>
        </p:nvSpPr>
        <p:spPr>
          <a:xfrm>
            <a:off x="3080793" y="4005064"/>
            <a:ext cx="42484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</a:t>
            </a: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(@Configuration</a:t>
            </a:r>
            <a:r>
              <a:rPr lang="en-US" altLang="ko-KR" b="1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 </a:t>
            </a:r>
            <a:endParaRPr lang="en-US" altLang="ko-KR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리스트 받아서 활성화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5343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15" y="1916832"/>
            <a:ext cx="8564170" cy="254353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28464" y="986186"/>
            <a:ext cx="9577064" cy="498598"/>
          </a:xfrm>
        </p:spPr>
        <p:txBody>
          <a:bodyPr/>
          <a:lstStyle/>
          <a:p>
            <a:r>
              <a:rPr lang="en-US" altLang="ko-KR" sz="3600" spc="15" smtClean="0"/>
              <a:t>EnableAutoConfigurationImportSelector</a:t>
            </a:r>
            <a:endParaRPr lang="ko-KR" altLang="en-US" sz="3600" dirty="0"/>
          </a:p>
        </p:txBody>
      </p:sp>
      <p:sp>
        <p:nvSpPr>
          <p:cNvPr id="5" name="object 22"/>
          <p:cNvSpPr/>
          <p:nvPr/>
        </p:nvSpPr>
        <p:spPr>
          <a:xfrm>
            <a:off x="3584848" y="2471181"/>
            <a:ext cx="5760640" cy="186687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직사각형 5"/>
          <p:cNvSpPr/>
          <p:nvPr/>
        </p:nvSpPr>
        <p:spPr>
          <a:xfrm>
            <a:off x="4448944" y="3261314"/>
            <a:ext cx="43540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</a:t>
            </a: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(@Configuration)  </a:t>
            </a:r>
            <a:endParaRPr lang="en-US" altLang="ko-KR" b="1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리스트 </a:t>
            </a:r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받아서 활성화</a:t>
            </a:r>
          </a:p>
        </p:txBody>
      </p:sp>
      <p:sp>
        <p:nvSpPr>
          <p:cNvPr id="10" name="object 22"/>
          <p:cNvSpPr/>
          <p:nvPr/>
        </p:nvSpPr>
        <p:spPr>
          <a:xfrm>
            <a:off x="2072680" y="3404621"/>
            <a:ext cx="5760640" cy="222691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직사각형 10"/>
          <p:cNvSpPr/>
          <p:nvPr/>
        </p:nvSpPr>
        <p:spPr>
          <a:xfrm>
            <a:off x="2936776" y="4628757"/>
            <a:ext cx="43043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 리스트</a:t>
            </a:r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패키지 명 포함 클래스 명 받음</a:t>
            </a:r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1429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-15552" y="1279676"/>
            <a:ext cx="10009112" cy="498598"/>
          </a:xfrm>
        </p:spPr>
        <p:txBody>
          <a:bodyPr/>
          <a:lstStyle/>
          <a:p>
            <a:r>
              <a:rPr lang="en-US" altLang="ko-KR" sz="3600" spc="30" smtClean="0"/>
              <a:t>EnableAutoConfigurationImportSelector</a:t>
            </a:r>
            <a:endParaRPr lang="ko-KR" altLang="en-US" sz="3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56" y="2420888"/>
            <a:ext cx="8573696" cy="270547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37397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-15552" y="1227578"/>
            <a:ext cx="10009112" cy="498598"/>
          </a:xfrm>
        </p:spPr>
        <p:txBody>
          <a:bodyPr/>
          <a:lstStyle/>
          <a:p>
            <a:r>
              <a:rPr lang="en-US" altLang="ko-KR" sz="3600" spc="30" smtClean="0"/>
              <a:t>EnableAutoConfigurationImportSelector</a:t>
            </a:r>
            <a:endParaRPr lang="ko-KR" altLang="en-US" sz="3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56" y="2307698"/>
            <a:ext cx="8573696" cy="270547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object 16"/>
          <p:cNvSpPr/>
          <p:nvPr/>
        </p:nvSpPr>
        <p:spPr>
          <a:xfrm>
            <a:off x="1280592" y="3819866"/>
            <a:ext cx="5385048" cy="1625358"/>
          </a:xfrm>
          <a:custGeom>
            <a:avLst/>
            <a:gdLst/>
            <a:ahLst/>
            <a:cxnLst/>
            <a:rect l="l" t="t" r="r" b="b"/>
            <a:pathLst>
              <a:path w="11170285" h="3460115">
                <a:moveTo>
                  <a:pt x="11102974" y="881856"/>
                </a:moveTo>
                <a:lnTo>
                  <a:pt x="67071" y="881856"/>
                </a:lnTo>
                <a:lnTo>
                  <a:pt x="40979" y="887132"/>
                </a:lnTo>
                <a:lnTo>
                  <a:pt x="19658" y="901514"/>
                </a:lnTo>
                <a:lnTo>
                  <a:pt x="5275" y="922836"/>
                </a:lnTo>
                <a:lnTo>
                  <a:pt x="0" y="948928"/>
                </a:lnTo>
                <a:lnTo>
                  <a:pt x="0" y="3392884"/>
                </a:lnTo>
                <a:lnTo>
                  <a:pt x="5275" y="3418977"/>
                </a:lnTo>
                <a:lnTo>
                  <a:pt x="19658" y="3440298"/>
                </a:lnTo>
                <a:lnTo>
                  <a:pt x="40979" y="3454680"/>
                </a:lnTo>
                <a:lnTo>
                  <a:pt x="67071" y="3459956"/>
                </a:lnTo>
                <a:lnTo>
                  <a:pt x="11102974" y="3459956"/>
                </a:lnTo>
                <a:lnTo>
                  <a:pt x="11129067" y="3454680"/>
                </a:lnTo>
                <a:lnTo>
                  <a:pt x="11150389" y="3440298"/>
                </a:lnTo>
                <a:lnTo>
                  <a:pt x="11164771" y="3418976"/>
                </a:lnTo>
                <a:lnTo>
                  <a:pt x="11170046" y="3392884"/>
                </a:lnTo>
                <a:lnTo>
                  <a:pt x="11170046" y="948928"/>
                </a:lnTo>
                <a:lnTo>
                  <a:pt x="11164771" y="922836"/>
                </a:lnTo>
                <a:lnTo>
                  <a:pt x="11150388" y="901514"/>
                </a:lnTo>
                <a:lnTo>
                  <a:pt x="11129067" y="887132"/>
                </a:lnTo>
                <a:lnTo>
                  <a:pt x="11102974" y="881856"/>
                </a:lnTo>
                <a:close/>
              </a:path>
              <a:path w="11170285" h="3460115">
                <a:moveTo>
                  <a:pt x="1670446" y="0"/>
                </a:moveTo>
                <a:lnTo>
                  <a:pt x="1438274" y="881856"/>
                </a:lnTo>
                <a:lnTo>
                  <a:pt x="1903015" y="881856"/>
                </a:lnTo>
                <a:lnTo>
                  <a:pt x="1670446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직사각형 6"/>
          <p:cNvSpPr/>
          <p:nvPr/>
        </p:nvSpPr>
        <p:spPr>
          <a:xfrm>
            <a:off x="1496616" y="4323922"/>
            <a:ext cx="4953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Classpath 의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모든 라이브러리의</a:t>
            </a:r>
          </a:p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“META-INF/spring.factories“ 위치의 파일  에서 설정파일 리스트 읽어온다.</a:t>
            </a:r>
          </a:p>
        </p:txBody>
      </p:sp>
    </p:spTree>
    <p:extLst>
      <p:ext uri="{BB962C8B-B14F-4D97-AF65-F5344CB8AC3E}">
        <p14:creationId xmlns:p14="http://schemas.microsoft.com/office/powerpoint/2010/main" val="3558863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-20746" y="957854"/>
            <a:ext cx="10009112" cy="553998"/>
          </a:xfrm>
        </p:spPr>
        <p:txBody>
          <a:bodyPr/>
          <a:lstStyle/>
          <a:p>
            <a:r>
              <a:rPr lang="en-US" altLang="ko-KR" sz="4000" spc="-105" smtClean="0"/>
              <a:t>META-INF/spring.factories</a:t>
            </a:r>
            <a:endParaRPr lang="ko-KR" altLang="en-US" sz="4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916832"/>
            <a:ext cx="9278645" cy="224821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632520" y="4482017"/>
            <a:ext cx="8568952" cy="1392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381000">
              <a:spcBef>
                <a:spcPts val="2230"/>
              </a:spcBef>
              <a:buClr>
                <a:srgbClr val="43B8B2"/>
              </a:buClr>
              <a:buSzPct val="74242"/>
              <a:buChar char="•"/>
              <a:tabLst>
                <a:tab pos="533400" algn="l"/>
              </a:tabLst>
            </a:pPr>
            <a:r>
              <a:rPr lang="en-US" altLang="ko-KR" b="1" spc="-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Key=Value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형태로 설정 클래스 리스트</a:t>
            </a:r>
            <a:r>
              <a:rPr lang="ko-KR" altLang="en-US" b="1" spc="-47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기록</a:t>
            </a:r>
            <a:endParaRPr lang="ko-KR" altLang="en-US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533400" marR="154305" indent="-381000">
              <a:spcBef>
                <a:spcPts val="1500"/>
              </a:spcBef>
              <a:buSzPct val="74242"/>
              <a:buChar char="•"/>
              <a:tabLst>
                <a:tab pos="533400" algn="l"/>
              </a:tabLst>
            </a:pP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스프링부트의 기본 설정 정보는 아래의 라이브러리 안에</a:t>
            </a:r>
            <a:r>
              <a:rPr lang="ko-KR" altLang="en-US" b="1" spc="-52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포함  </a:t>
            </a:r>
            <a:r>
              <a:rPr lang="en-US" altLang="ko-KR" b="1" spc="-3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o.s.boot:spring-boot-autoconfigure:x.x.x.jar</a:t>
            </a:r>
            <a:endParaRPr lang="ko-KR" altLang="en-US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95802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136576" y="1058077"/>
            <a:ext cx="7776864" cy="1218795"/>
          </a:xfrm>
        </p:spPr>
        <p:txBody>
          <a:bodyPr/>
          <a:lstStyle/>
          <a:p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자동 설정 구조 요약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00472" y="1340768"/>
            <a:ext cx="9505056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32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SpringBootApplication</a:t>
            </a:r>
            <a:r>
              <a:rPr lang="en-US" altLang="ko-KR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 </a:t>
            </a:r>
            <a:r>
              <a:rPr lang="ko-KR" altLang="en-US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시작</a:t>
            </a: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57300" lvl="3" indent="-342900">
              <a:buFont typeface="Arial" panose="020B0604020202020204" pitchFamily="34" charset="0"/>
              <a:buChar char="•"/>
            </a:pPr>
            <a:r>
              <a:rPr lang="en-US" altLang="ko-KR" sz="2800" b="1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@Configuration</a:t>
            </a:r>
          </a:p>
          <a:p>
            <a:pPr marL="1257300" lvl="3" indent="-342900">
              <a:buFont typeface="Arial" panose="020B0604020202020204" pitchFamily="34" charset="0"/>
              <a:buChar char="•"/>
            </a:pPr>
            <a:r>
              <a:rPr lang="ko-KR" altLang="en-US" sz="2800" b="1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@EnableAutoConfiguration</a:t>
            </a:r>
            <a:r>
              <a:rPr lang="ko-KR" altLang="en-US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 </a:t>
            </a:r>
            <a:r>
              <a:rPr lang="ko-KR" altLang="en-US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시작</a:t>
            </a: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0" lvl="4" indent="-342900">
              <a:buFont typeface="Arial" panose="020B0604020202020204" pitchFamily="34" charset="0"/>
              <a:buChar char="•"/>
            </a:pPr>
            <a:r>
              <a:rPr lang="en-US" altLang="ko-KR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EnableAutoConfigurationImportSelector</a:t>
            </a:r>
            <a:r>
              <a:rPr lang="en-US" altLang="ko-KR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활성화</a:t>
            </a: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57300" lvl="3" indent="-342900">
              <a:buFont typeface="Arial" panose="020B0604020202020204" pitchFamily="34" charset="0"/>
              <a:buChar char="•"/>
            </a:pPr>
            <a:r>
              <a:rPr lang="en-US" altLang="ko-KR" sz="2800" b="1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@Component</a:t>
            </a:r>
          </a:p>
          <a:p>
            <a:pPr marL="914400" lvl="3"/>
            <a:endParaRPr lang="en-US" altLang="ko-KR" sz="2800" b="1" smtClean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ko-KR" altLang="en-US" sz="2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설정리스트 보관소</a:t>
            </a:r>
            <a:endParaRPr lang="en-US" altLang="ko-KR" sz="28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57300" lvl="3" indent="-342900">
              <a:buFont typeface="Arial" panose="020B0604020202020204" pitchFamily="34" charset="0"/>
              <a:buChar char="•"/>
            </a:pPr>
            <a:r>
              <a:rPr lang="ko-KR" altLang="en-US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“META-INF/spring.factories”</a:t>
            </a:r>
            <a:endParaRPr lang="en-US" altLang="ko-KR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꺾인 연결선 8"/>
          <p:cNvCxnSpPr>
            <a:stCxn id="4" idx="2"/>
          </p:cNvCxnSpPr>
          <p:nvPr/>
        </p:nvCxnSpPr>
        <p:spPr bwMode="auto">
          <a:xfrm rot="5400000" flipH="1" flipV="1">
            <a:off x="4943415" y="3942641"/>
            <a:ext cx="1747362" cy="1728192"/>
          </a:xfrm>
          <a:prstGeom prst="bentConnector3">
            <a:avLst>
              <a:gd name="adj1" fmla="val -13083"/>
            </a:avLst>
          </a:prstGeom>
          <a:noFill/>
          <a:ln w="19050" cap="flat" cmpd="sng" algn="ctr">
            <a:solidFill>
              <a:srgbClr val="FFFF00"/>
            </a:solidFill>
            <a:prstDash val="sysDot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27413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64662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>
            <a:spLocks noGrp="1"/>
          </p:cNvSpPr>
          <p:nvPr>
            <p:ph type="title"/>
          </p:nvPr>
        </p:nvSpPr>
        <p:spPr>
          <a:xfrm>
            <a:off x="992560" y="1556792"/>
            <a:ext cx="7776864" cy="287514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 marR="5080" indent="12700" algn="ctr">
              <a:lnSpc>
                <a:spcPct val="150000"/>
              </a:lnSpc>
              <a:spcBef>
                <a:spcPts val="819"/>
              </a:spcBef>
            </a:pPr>
            <a:r>
              <a:rPr lang="ko-KR" altLang="en-US" sz="4000" spc="-505" smtClean="0">
                <a:latin typeface="Gulim"/>
                <a:cs typeface="Gulim"/>
              </a:rPr>
              <a:t>그렇다면 </a:t>
            </a:r>
            <a:r>
              <a:rPr sz="4000" spc="-505" smtClean="0">
                <a:latin typeface="Gulim"/>
                <a:cs typeface="Gulim"/>
              </a:rPr>
              <a:t>스프링부트는 </a:t>
            </a:r>
            <a:r>
              <a:rPr lang="en-US" sz="4000" spc="-505" smtClean="0">
                <a:latin typeface="Gulim"/>
                <a:cs typeface="Gulim"/>
              </a:rPr>
              <a:t/>
            </a:r>
            <a:br>
              <a:rPr lang="en-US" sz="4000" spc="-505" smtClean="0">
                <a:latin typeface="Gulim"/>
                <a:cs typeface="Gulim"/>
              </a:rPr>
            </a:br>
            <a:r>
              <a:rPr sz="4000" spc="-505" smtClean="0">
                <a:latin typeface="Gulim"/>
                <a:cs typeface="Gulim"/>
              </a:rPr>
              <a:t>모든</a:t>
            </a:r>
            <a:r>
              <a:rPr sz="4000" spc="-505" smtClean="0">
                <a:solidFill>
                  <a:srgbClr val="92D050"/>
                </a:solidFill>
                <a:latin typeface="Gulim"/>
                <a:cs typeface="Gulim"/>
              </a:rPr>
              <a:t> 설정</a:t>
            </a:r>
            <a:r>
              <a:rPr lang="en-US" sz="4000" spc="-505" smtClean="0">
                <a:solidFill>
                  <a:srgbClr val="92D050"/>
                </a:solidFill>
                <a:latin typeface="Gulim"/>
                <a:cs typeface="Gulim"/>
              </a:rPr>
              <a:t> </a:t>
            </a:r>
            <a:r>
              <a:rPr sz="4000" spc="-505" smtClean="0">
                <a:solidFill>
                  <a:srgbClr val="92D050"/>
                </a:solidFill>
                <a:latin typeface="Gulim"/>
                <a:cs typeface="Gulim"/>
              </a:rPr>
              <a:t>클래스</a:t>
            </a:r>
            <a:r>
              <a:rPr lang="en-US" sz="4000" spc="-505" smtClean="0">
                <a:solidFill>
                  <a:srgbClr val="92D050"/>
                </a:solidFill>
                <a:latin typeface="Gulim"/>
                <a:cs typeface="Gulim"/>
              </a:rPr>
              <a:t> </a:t>
            </a:r>
            <a:r>
              <a:rPr lang="ko-KR" altLang="en-US" sz="4000" spc="-505" smtClean="0">
                <a:latin typeface="Gulim"/>
                <a:cs typeface="Gulim"/>
              </a:rPr>
              <a:t>를 </a:t>
            </a:r>
            <a:r>
              <a:rPr lang="en-US" altLang="ko-KR" sz="4000" spc="-505" smtClean="0">
                <a:latin typeface="Gulim"/>
                <a:cs typeface="Gulim"/>
              </a:rPr>
              <a:t/>
            </a:r>
            <a:br>
              <a:rPr lang="en-US" altLang="ko-KR" sz="4000" spc="-505" smtClean="0">
                <a:latin typeface="Gulim"/>
                <a:cs typeface="Gulim"/>
              </a:rPr>
            </a:br>
            <a:r>
              <a:rPr lang="ko-KR" altLang="en-US" sz="4000" spc="-505" smtClean="0">
                <a:latin typeface="Gulim"/>
                <a:cs typeface="Gulim"/>
              </a:rPr>
              <a:t>스프링 컨테이너에  자동으로 올리는가</a:t>
            </a:r>
            <a:r>
              <a:rPr lang="en-US" altLang="ko-KR" sz="4000" spc="-505" smtClean="0">
                <a:latin typeface="Gulim"/>
                <a:cs typeface="Gulim"/>
              </a:rPr>
              <a:t>?</a:t>
            </a:r>
            <a:endParaRPr sz="4000" dirty="0">
              <a:latin typeface="Gulim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587284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8"/>
          <p:cNvSpPr txBox="1">
            <a:spLocks noChangeArrowheads="1"/>
          </p:cNvSpPr>
          <p:nvPr/>
        </p:nvSpPr>
        <p:spPr bwMode="auto">
          <a:xfrm>
            <a:off x="632520" y="1052736"/>
            <a:ext cx="4320480" cy="276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원리</a:t>
            </a:r>
            <a:endParaRPr lang="en-US" altLang="ko-KR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시작하기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 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 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웹서버 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독립적으로 실행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가능한 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44888" y="692696"/>
            <a:ext cx="1584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 차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8"/>
          <p:cNvSpPr txBox="1">
            <a:spLocks noChangeArrowheads="1"/>
          </p:cNvSpPr>
          <p:nvPr/>
        </p:nvSpPr>
        <p:spPr bwMode="auto">
          <a:xfrm>
            <a:off x="4664968" y="1052736"/>
            <a:ext cx="3888432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활용</a:t>
            </a:r>
            <a:endParaRPr lang="en-US" altLang="ko-KR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핵심기능</a:t>
            </a:r>
            <a:endParaRPr lang="en-US" altLang="ko-KR" sz="1800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SpringApplication</a:t>
            </a: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외부설정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템플릿</a:t>
            </a:r>
            <a:endParaRPr lang="en-US" altLang="ko-KR" sz="16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테스트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85900" lvl="3" indent="0" eaLnBrk="1" latinLnBrk="1" hangingPunct="1">
              <a:lnSpc>
                <a:spcPct val="150000"/>
              </a:lnSpc>
              <a:defRPr/>
            </a:pP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각종 기술 연동</a:t>
            </a:r>
            <a:endParaRPr lang="en-US" altLang="ko-KR" sz="1800" b="1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웹 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MVC</a:t>
            </a:r>
            <a:endParaRPr lang="en-US" altLang="ko-KR" sz="16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데이터</a:t>
            </a: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시큐리티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REST API</a:t>
            </a:r>
          </a:p>
        </p:txBody>
      </p:sp>
    </p:spTree>
    <p:extLst>
      <p:ext uri="{BB962C8B-B14F-4D97-AF65-F5344CB8AC3E}">
        <p14:creationId xmlns:p14="http://schemas.microsoft.com/office/powerpoint/2010/main" val="2395710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2780928"/>
            <a:ext cx="5976664" cy="1107996"/>
          </a:xfrm>
        </p:spPr>
        <p:txBody>
          <a:bodyPr/>
          <a:lstStyle/>
          <a:p>
            <a:r>
              <a:rPr lang="ko-KR" altLang="en-US" sz="8000" spc="-505" dirty="0"/>
              <a:t>당연히</a:t>
            </a:r>
            <a:r>
              <a:rPr lang="ko-KR" altLang="en-US" sz="8000" spc="-540" dirty="0"/>
              <a:t> </a:t>
            </a:r>
            <a:r>
              <a:rPr lang="en-US" altLang="ko-KR" sz="8000" spc="380" dirty="0">
                <a:solidFill>
                  <a:srgbClr val="00B0F0"/>
                </a:solidFill>
              </a:rPr>
              <a:t>NO!</a:t>
            </a:r>
            <a:endParaRPr lang="ko-KR" altLang="en-US" sz="8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909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08584" y="2636912"/>
            <a:ext cx="7200800" cy="2215991"/>
          </a:xfrm>
        </p:spPr>
        <p:txBody>
          <a:bodyPr/>
          <a:lstStyle/>
          <a:p>
            <a:r>
              <a:rPr lang="en-US" altLang="ko-KR" sz="8000" spc="-1080" dirty="0" smtClean="0"/>
              <a:t>@  </a:t>
            </a:r>
            <a:r>
              <a:rPr lang="en-US" altLang="ko-KR" sz="8000" spc="35" dirty="0" smtClean="0"/>
              <a:t>Conditional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891181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sp>
        <p:nvSpPr>
          <p:cNvPr id="4" name="직사각형 3"/>
          <p:cNvSpPr/>
          <p:nvPr/>
        </p:nvSpPr>
        <p:spPr>
          <a:xfrm>
            <a:off x="1734028" y="2564904"/>
            <a:ext cx="70567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도입된 어노테이션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조건부로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Bean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스프링컨테이너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등록</a:t>
            </a:r>
          </a:p>
        </p:txBody>
      </p:sp>
    </p:spTree>
    <p:extLst>
      <p:ext uri="{BB962C8B-B14F-4D97-AF65-F5344CB8AC3E}">
        <p14:creationId xmlns:p14="http://schemas.microsoft.com/office/powerpoint/2010/main" val="2203917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36" y="2266788"/>
            <a:ext cx="8621328" cy="232442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21144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84648" y="692696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484784"/>
            <a:ext cx="8126798" cy="464644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83584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1700808"/>
            <a:ext cx="9001000" cy="249299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5400" spc="-55" smtClean="0"/>
              <a:t>스프링 부트는</a:t>
            </a:r>
            <a:r>
              <a:rPr lang="en-US" altLang="ko-KR" sz="5400" spc="-55" dirty="0" smtClean="0"/>
              <a:t/>
            </a:r>
            <a:br>
              <a:rPr lang="en-US" altLang="ko-KR" sz="5400" spc="-55" dirty="0" smtClean="0"/>
            </a:br>
            <a:r>
              <a:rPr lang="en-US" altLang="ko-KR" sz="5400" spc="-55" smtClean="0">
                <a:solidFill>
                  <a:srgbClr val="92D050"/>
                </a:solidFill>
              </a:rPr>
              <a:t>@Conditional</a:t>
            </a:r>
            <a:r>
              <a:rPr lang="en-US" altLang="ko-KR" sz="5400" spc="-55" smtClean="0"/>
              <a:t> </a:t>
            </a:r>
            <a:r>
              <a:rPr lang="ko-KR" altLang="en-US" sz="5400" spc="-55" smtClean="0"/>
              <a:t>을 더</a:t>
            </a:r>
            <a:r>
              <a:rPr lang="en-US" altLang="ko-KR" sz="5400" spc="-55" smtClean="0"/>
              <a:t> </a:t>
            </a:r>
            <a:r>
              <a:rPr lang="ko-KR" altLang="en-US" sz="5400" spc="-55" smtClean="0"/>
              <a:t>확장함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512626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2492896"/>
            <a:ext cx="9001000" cy="122007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6000" spc="-55" dirty="0" smtClean="0"/>
              <a:t>@ConditionalOn *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576533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12640" y="929281"/>
            <a:ext cx="5976664" cy="609398"/>
          </a:xfrm>
        </p:spPr>
        <p:txBody>
          <a:bodyPr/>
          <a:lstStyle/>
          <a:p>
            <a:r>
              <a:rPr lang="en-US" altLang="ko-KR" spc="-45" dirty="0" smtClean="0"/>
              <a:t>@ConditionalOn *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576736" y="1700808"/>
            <a:ext cx="4896544" cy="4401205"/>
            <a:chOff x="2720752" y="2132856"/>
            <a:chExt cx="4896544" cy="4401205"/>
          </a:xfrm>
        </p:grpSpPr>
        <p:sp>
          <p:nvSpPr>
            <p:cNvPr id="5" name="직사각형 4"/>
            <p:cNvSpPr/>
            <p:nvPr/>
          </p:nvSpPr>
          <p:spPr>
            <a:xfrm>
              <a:off x="2720752" y="2132856"/>
              <a:ext cx="4896544" cy="44012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@ConditionalOnBean</a:t>
              </a: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@ConditionalOnMissingBean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스프링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컨테이너의 Bean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존재 유무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@ConditionalOnClass	</a:t>
              </a: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@ConditionalOnMissingClass</a:t>
              </a:r>
            </a:p>
            <a:p>
              <a:r>
                <a:rPr lang="ko-KR" altLang="en-US" sz="20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</a:t>
              </a:r>
              <a:r>
                <a:rPr lang="en-US" altLang="ko-KR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lasspath 에서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클래스의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존재 유무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@ConditionalOnProperties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	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환경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변수의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유무 Resources 존재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</a:t>
              </a:r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ConditionalOnResources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Resources 존재 유무</a:t>
              </a:r>
              <a:endPara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오른쪽 화살표 5"/>
            <p:cNvSpPr/>
            <p:nvPr/>
          </p:nvSpPr>
          <p:spPr bwMode="auto">
            <a:xfrm>
              <a:off x="2864768" y="2842924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7" name="오른쪽 화살표 6"/>
            <p:cNvSpPr/>
            <p:nvPr/>
          </p:nvSpPr>
          <p:spPr bwMode="auto">
            <a:xfrm>
              <a:off x="2864768" y="4083346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8" name="오른쪽 화살표 7"/>
            <p:cNvSpPr/>
            <p:nvPr/>
          </p:nvSpPr>
          <p:spPr bwMode="auto">
            <a:xfrm>
              <a:off x="2864768" y="4991389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</p:grpSp>
      <p:sp>
        <p:nvSpPr>
          <p:cNvPr id="9" name="오른쪽 화살표 8"/>
          <p:cNvSpPr/>
          <p:nvPr/>
        </p:nvSpPr>
        <p:spPr bwMode="auto">
          <a:xfrm>
            <a:off x="2792760" y="5467384"/>
            <a:ext cx="288032" cy="22603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바탕체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1121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576736" y="1700808"/>
            <a:ext cx="5400600" cy="4093428"/>
            <a:chOff x="2720752" y="2132856"/>
            <a:chExt cx="4896544" cy="4093428"/>
          </a:xfrm>
        </p:grpSpPr>
        <p:sp>
          <p:nvSpPr>
            <p:cNvPr id="5" name="직사각형 4"/>
            <p:cNvSpPr/>
            <p:nvPr/>
          </p:nvSpPr>
          <p:spPr>
            <a:xfrm>
              <a:off x="2720752" y="2132856"/>
              <a:ext cx="4896544" cy="40934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@ConditionalOnWebApplication	</a:t>
              </a: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@ConditionalOnNotWebApplication</a:t>
              </a:r>
              <a:endParaRPr lang="ko-KR" altLang="en-US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현재 프로젝트가 웹애플리케이션인지 여부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@ConditionalOnJava</a:t>
              </a:r>
              <a:endParaRPr lang="ko-KR" altLang="en-US" sz="20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JAVA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버전 종류 선택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@ConditionalOnExpression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	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SPEL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true false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여부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@OnJndiCondition</a:t>
              </a:r>
              <a:endParaRPr lang="ko-KR" altLang="en-US" sz="20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JNDI lookup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가능 여부</a:t>
              </a:r>
            </a:p>
            <a:p>
              <a:endPara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오른쪽 화살표 5"/>
            <p:cNvSpPr/>
            <p:nvPr/>
          </p:nvSpPr>
          <p:spPr bwMode="auto">
            <a:xfrm>
              <a:off x="2864768" y="2842924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7" name="오른쪽 화살표 6"/>
            <p:cNvSpPr/>
            <p:nvPr/>
          </p:nvSpPr>
          <p:spPr bwMode="auto">
            <a:xfrm>
              <a:off x="2864768" y="3765552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8" name="오른쪽 화살표 7"/>
            <p:cNvSpPr/>
            <p:nvPr/>
          </p:nvSpPr>
          <p:spPr bwMode="auto">
            <a:xfrm>
              <a:off x="2864768" y="4688181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</p:grpSp>
      <p:sp>
        <p:nvSpPr>
          <p:cNvPr id="9" name="오른쪽 화살표 8"/>
          <p:cNvSpPr/>
          <p:nvPr/>
        </p:nvSpPr>
        <p:spPr bwMode="auto">
          <a:xfrm>
            <a:off x="2723135" y="5178762"/>
            <a:ext cx="288032" cy="22603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바탕체" pitchFamily="17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712640" y="929281"/>
            <a:ext cx="5976664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 i="0">
                <a:solidFill>
                  <a:srgbClr val="FFC000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r>
              <a:rPr kumimoji="0" lang="en-US" altLang="ko-KR" kern="0" spc="-45" smtClean="0"/>
              <a:t>@ConditionalOn *</a:t>
            </a:r>
            <a:endParaRPr kumimoji="0" lang="ko-KR" altLang="en-US" kern="0" dirty="0"/>
          </a:p>
        </p:txBody>
      </p:sp>
    </p:spTree>
    <p:extLst>
      <p:ext uri="{BB962C8B-B14F-4D97-AF65-F5344CB8AC3E}">
        <p14:creationId xmlns:p14="http://schemas.microsoft.com/office/powerpoint/2010/main" val="1757870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2636912"/>
            <a:ext cx="9129464" cy="1218795"/>
          </a:xfrm>
        </p:spPr>
        <p:txBody>
          <a:bodyPr/>
          <a:lstStyle/>
          <a:p>
            <a:r>
              <a:rPr lang="ko-KR" altLang="en-US" spc="-490" dirty="0" smtClean="0">
                <a:latin typeface="Gulim"/>
                <a:cs typeface="Gulim"/>
              </a:rPr>
              <a:t>스프링부트 는</a:t>
            </a:r>
            <a:r>
              <a:rPr lang="ko-KR" altLang="en-US" spc="-490" dirty="0" smtClean="0">
                <a:solidFill>
                  <a:srgbClr val="44B7B3"/>
                </a:solidFill>
                <a:latin typeface="Gulim"/>
                <a:cs typeface="Gulim"/>
              </a:rPr>
              <a:t>  </a:t>
            </a:r>
            <a:r>
              <a:rPr lang="en-US" altLang="ko-KR" spc="-20" dirty="0">
                <a:solidFill>
                  <a:schemeClr val="accent3"/>
                </a:solidFill>
                <a:latin typeface="Gulim"/>
                <a:cs typeface="Gulim"/>
              </a:rPr>
              <a:t>@Conditional</a:t>
            </a:r>
            <a:r>
              <a:rPr lang="en-US" altLang="ko-KR" spc="-20" dirty="0" smtClean="0">
                <a:solidFill>
                  <a:schemeClr val="accent3"/>
                </a:solidFill>
                <a:latin typeface="Gulim"/>
                <a:cs typeface="Gulim"/>
              </a:rPr>
              <a:t>* </a:t>
            </a:r>
            <a:r>
              <a:rPr lang="ko-KR" altLang="en-US" spc="-20" dirty="0" smtClean="0">
                <a:latin typeface="Gulim"/>
                <a:cs typeface="Gulim"/>
              </a:rPr>
              <a:t>을</a:t>
            </a:r>
            <a:r>
              <a:rPr lang="ko-KR" altLang="en-US" spc="-490" dirty="0" smtClean="0">
                <a:latin typeface="Gulim"/>
                <a:cs typeface="Gulim"/>
              </a:rPr>
              <a:t> </a:t>
            </a:r>
            <a:r>
              <a:rPr lang="ko-KR" altLang="en-US" spc="-490" dirty="0">
                <a:latin typeface="Gulim"/>
                <a:cs typeface="Gulim"/>
              </a:rPr>
              <a:t>통한 </a:t>
            </a:r>
            <a:r>
              <a:rPr lang="ko-KR" altLang="en-US" spc="-165" dirty="0">
                <a:latin typeface="Gulim"/>
                <a:cs typeface="Gulim"/>
              </a:rPr>
              <a:t> </a:t>
            </a:r>
            <a:r>
              <a:rPr lang="en-US" altLang="ko-KR" spc="120" dirty="0">
                <a:solidFill>
                  <a:schemeClr val="accent3"/>
                </a:solidFill>
                <a:latin typeface="Gulim"/>
                <a:cs typeface="Gulim"/>
              </a:rPr>
              <a:t>Autoconfiguration</a:t>
            </a:r>
            <a:r>
              <a:rPr lang="en-US" altLang="ko-KR" spc="120" dirty="0">
                <a:solidFill>
                  <a:srgbClr val="0365C0"/>
                </a:solidFill>
                <a:latin typeface="Gulim"/>
                <a:cs typeface="Gulim"/>
              </a:rPr>
              <a:t>  </a:t>
            </a:r>
            <a:r>
              <a:rPr lang="ko-KR" altLang="en-US" spc="-490" dirty="0" smtClean="0">
                <a:latin typeface="Gulim"/>
                <a:cs typeface="Gulim"/>
              </a:rPr>
              <a:t>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5773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0512" y="2492896"/>
            <a:ext cx="8712968" cy="13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</a:t>
            </a:r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원리</a:t>
            </a:r>
            <a:endParaRPr lang="ko-KR" altLang="en-US" sz="6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9930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7"/>
          <p:cNvSpPr/>
          <p:nvPr/>
        </p:nvSpPr>
        <p:spPr>
          <a:xfrm>
            <a:off x="1800107" y="1343414"/>
            <a:ext cx="3015929" cy="734796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34" name="object 8"/>
          <p:cNvSpPr txBox="1"/>
          <p:nvPr/>
        </p:nvSpPr>
        <p:spPr>
          <a:xfrm>
            <a:off x="2199491" y="1526525"/>
            <a:ext cx="202324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4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MVC</a:t>
            </a:r>
            <a:r>
              <a:rPr b="1" spc="-3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36" name="object 10"/>
          <p:cNvSpPr/>
          <p:nvPr/>
        </p:nvSpPr>
        <p:spPr>
          <a:xfrm>
            <a:off x="1800107" y="23068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37" name="object 11"/>
          <p:cNvSpPr txBox="1"/>
          <p:nvPr/>
        </p:nvSpPr>
        <p:spPr>
          <a:xfrm>
            <a:off x="1967928" y="2489921"/>
            <a:ext cx="260786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1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Security</a:t>
            </a:r>
            <a:r>
              <a:rPr b="1" spc="-3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39" name="object 13"/>
          <p:cNvSpPr/>
          <p:nvPr/>
        </p:nvSpPr>
        <p:spPr>
          <a:xfrm>
            <a:off x="1800107" y="32974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0" name="object 14"/>
          <p:cNvSpPr txBox="1"/>
          <p:nvPr/>
        </p:nvSpPr>
        <p:spPr>
          <a:xfrm>
            <a:off x="2191972" y="3480521"/>
            <a:ext cx="205044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JDBC</a:t>
            </a:r>
            <a:r>
              <a:rPr b="1" spc="-3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2" name="object 16"/>
          <p:cNvSpPr/>
          <p:nvPr/>
        </p:nvSpPr>
        <p:spPr>
          <a:xfrm>
            <a:off x="1800107" y="42880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3" name="object 17"/>
          <p:cNvSpPr txBox="1"/>
          <p:nvPr/>
        </p:nvSpPr>
        <p:spPr>
          <a:xfrm>
            <a:off x="2340115" y="4471121"/>
            <a:ext cx="16946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2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JPA</a:t>
            </a:r>
            <a:r>
              <a:rPr b="1" spc="-38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5" name="object 19"/>
          <p:cNvSpPr/>
          <p:nvPr/>
        </p:nvSpPr>
        <p:spPr>
          <a:xfrm>
            <a:off x="1800107" y="5278610"/>
            <a:ext cx="3015929" cy="861796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6" name="object 20"/>
          <p:cNvSpPr txBox="1"/>
          <p:nvPr/>
        </p:nvSpPr>
        <p:spPr>
          <a:xfrm>
            <a:off x="2244503" y="5461721"/>
            <a:ext cx="192616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1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AOP</a:t>
            </a:r>
            <a:r>
              <a:rPr b="1" spc="-3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7" name="object 21"/>
          <p:cNvSpPr/>
          <p:nvPr/>
        </p:nvSpPr>
        <p:spPr>
          <a:xfrm>
            <a:off x="5025008" y="1245042"/>
            <a:ext cx="3312368" cy="49202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object 22"/>
          <p:cNvSpPr txBox="1"/>
          <p:nvPr/>
        </p:nvSpPr>
        <p:spPr>
          <a:xfrm>
            <a:off x="5231386" y="1467117"/>
            <a:ext cx="2670983" cy="502702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254000" algn="ctr">
              <a:spcBef>
                <a:spcPts val="260"/>
              </a:spcBef>
            </a:pP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서블릿 인터페이스 </a:t>
            </a:r>
            <a:r>
              <a:rPr sz="1400" b="1" spc="-5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있는가?  </a:t>
            </a:r>
            <a:endParaRPr lang="en-US" sz="1400" b="1" spc="-55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2700" marR="5080" indent="254000" algn="ctr">
              <a:spcBef>
                <a:spcPts val="260"/>
              </a:spcBef>
            </a:pP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이미 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2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MVC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하는게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484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5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있는가?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9" name="object 23"/>
          <p:cNvSpPr txBox="1"/>
          <p:nvPr/>
        </p:nvSpPr>
        <p:spPr>
          <a:xfrm>
            <a:off x="5346007" y="2403221"/>
            <a:ext cx="2782316" cy="507831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562100" marR="5080" indent="-1549400" algn="ctr">
              <a:spcBef>
                <a:spcPts val="3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 시큐리티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562100" marR="5080" indent="-1549400" algn="ctr">
              <a:spcBef>
                <a:spcPts val="300"/>
              </a:spcBef>
            </a:pP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라이브러리가</a:t>
            </a:r>
            <a:r>
              <a:rPr sz="1400" b="1" spc="-29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</a:t>
            </a:r>
            <a:r>
              <a:rPr sz="1400" b="1" spc="-2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는가</a:t>
            </a:r>
            <a:r>
              <a:rPr sz="1400" b="1" spc="-2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r>
              <a:rPr sz="1400" b="1" spc="-19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0" name="object 24"/>
          <p:cNvSpPr txBox="1"/>
          <p:nvPr/>
        </p:nvSpPr>
        <p:spPr>
          <a:xfrm>
            <a:off x="5301020" y="3297658"/>
            <a:ext cx="2721120" cy="761747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698500" marR="5080" indent="-685800" algn="ctr">
              <a:spcBef>
                <a:spcPts val="300"/>
              </a:spcBef>
            </a:pPr>
            <a:r>
              <a:rPr sz="1400" b="1" spc="-3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DataSource </a:t>
            </a: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객체가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698500" marR="5080" indent="-685800" algn="ctr">
              <a:spcBef>
                <a:spcPts val="300"/>
              </a:spcBef>
            </a:pP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</a:t>
            </a:r>
            <a:r>
              <a:rPr sz="1400" b="1" spc="-44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컨테이너에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698500" marR="5080" indent="-685800" algn="ctr">
              <a:spcBef>
                <a:spcPts val="300"/>
              </a:spcBef>
            </a:pPr>
            <a:r>
              <a:rPr sz="1400" b="1" spc="-9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존재하는가</a:t>
            </a:r>
            <a:r>
              <a:rPr sz="1400" b="1" spc="-9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r>
              <a:rPr sz="1400" b="1" spc="-24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1" name="object 25"/>
          <p:cNvSpPr txBox="1"/>
          <p:nvPr/>
        </p:nvSpPr>
        <p:spPr>
          <a:xfrm>
            <a:off x="5375402" y="4463344"/>
            <a:ext cx="26773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8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JPA, </a:t>
            </a: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하이버네이트</a:t>
            </a:r>
            <a:r>
              <a:rPr sz="1400" b="1" spc="-33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400" b="1" spc="-33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</a:t>
            </a:r>
            <a:r>
              <a:rPr lang="ko-KR" alt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러리가 있는가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2" name="object 26"/>
          <p:cNvSpPr txBox="1"/>
          <p:nvPr/>
        </p:nvSpPr>
        <p:spPr>
          <a:xfrm>
            <a:off x="5087370" y="4691612"/>
            <a:ext cx="317799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3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DataSource </a:t>
            </a: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설정이</a:t>
            </a:r>
            <a:r>
              <a:rPr sz="1400" b="1" spc="-52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400" b="1" spc="-52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이미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되었는가</a:t>
            </a:r>
            <a:r>
              <a:rPr lang="en-US" altLang="ko-KR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endParaRPr lang="en-US" sz="1400" b="1" spc="-145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4" name="object 28"/>
          <p:cNvSpPr txBox="1"/>
          <p:nvPr/>
        </p:nvSpPr>
        <p:spPr>
          <a:xfrm>
            <a:off x="5225349" y="5485326"/>
            <a:ext cx="28351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 </a:t>
            </a:r>
            <a:r>
              <a:rPr sz="1400" b="1" spc="2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AOP, </a:t>
            </a:r>
            <a:r>
              <a:rPr sz="1400" b="1" spc="-5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AspectJ</a:t>
            </a:r>
            <a:r>
              <a:rPr sz="1400" b="1" spc="-47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라이브러리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5" name="object 29"/>
          <p:cNvSpPr txBox="1"/>
          <p:nvPr/>
        </p:nvSpPr>
        <p:spPr>
          <a:xfrm>
            <a:off x="5845696" y="5769461"/>
            <a:ext cx="1293093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</a:t>
            </a:r>
            <a:r>
              <a:rPr sz="1400" b="1" spc="-27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9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존재하는가?</a:t>
            </a:r>
            <a:endParaRPr sz="140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83" name="제목 1"/>
          <p:cNvSpPr>
            <a:spLocks noGrp="1"/>
          </p:cNvSpPr>
          <p:nvPr>
            <p:ph type="title"/>
          </p:nvPr>
        </p:nvSpPr>
        <p:spPr>
          <a:xfrm>
            <a:off x="1712640" y="620688"/>
            <a:ext cx="5976664" cy="443198"/>
          </a:xfrm>
        </p:spPr>
        <p:txBody>
          <a:bodyPr/>
          <a:lstStyle/>
          <a:p>
            <a:r>
              <a:rPr lang="ko-KR" altLang="en-US" sz="3200" spc="-45" dirty="0" smtClean="0"/>
              <a:t>스프링 부트 설정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07239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1484784"/>
            <a:ext cx="8928992" cy="3046988"/>
          </a:xfrm>
        </p:spPr>
        <p:txBody>
          <a:bodyPr/>
          <a:lstStyle/>
          <a:p>
            <a:pPr marL="253365" marR="253365">
              <a:lnSpc>
                <a:spcPct val="150000"/>
              </a:lnSpc>
              <a:spcBef>
                <a:spcPts val="819"/>
              </a:spcBef>
            </a:pPr>
            <a:r>
              <a:rPr lang="ko-KR" altLang="en-US" spc="-505" dirty="0">
                <a:latin typeface="Gulim"/>
                <a:cs typeface="Gulim"/>
              </a:rPr>
              <a:t>즉 </a:t>
            </a:r>
            <a:r>
              <a:rPr lang="en-US" altLang="ko-KR" spc="-110" dirty="0">
                <a:solidFill>
                  <a:srgbClr val="00B0F0"/>
                </a:solidFill>
                <a:latin typeface="Gulim"/>
                <a:cs typeface="Gulim"/>
              </a:rPr>
              <a:t>spring.factories</a:t>
            </a:r>
            <a:r>
              <a:rPr lang="ko-KR" altLang="en-US" spc="-434" dirty="0">
                <a:latin typeface="Gulim"/>
                <a:cs typeface="Gulim"/>
              </a:rPr>
              <a:t> </a:t>
            </a:r>
            <a:r>
              <a:rPr lang="ko-KR" altLang="en-US" spc="-505" dirty="0">
                <a:latin typeface="Gulim"/>
                <a:cs typeface="Gulim"/>
              </a:rPr>
              <a:t>의  설정</a:t>
            </a:r>
            <a:r>
              <a:rPr lang="ko-KR" altLang="en-US" spc="-465" dirty="0">
                <a:latin typeface="Gulim"/>
                <a:cs typeface="Gulim"/>
              </a:rPr>
              <a:t> </a:t>
            </a:r>
            <a:r>
              <a:rPr lang="ko-KR" altLang="en-US" spc="-505" dirty="0">
                <a:latin typeface="Gulim"/>
                <a:cs typeface="Gulim"/>
              </a:rPr>
              <a:t>클래스는</a:t>
            </a:r>
            <a:r>
              <a:rPr lang="ko-KR" altLang="en-US" dirty="0">
                <a:latin typeface="Gulim"/>
                <a:cs typeface="Gulim"/>
              </a:rPr>
              <a:t/>
            </a:r>
            <a:br>
              <a:rPr lang="ko-KR" altLang="en-US" dirty="0">
                <a:latin typeface="Gulim"/>
                <a:cs typeface="Gulim"/>
              </a:rPr>
            </a:br>
            <a:r>
              <a:rPr lang="ko-KR" altLang="en-US" dirty="0">
                <a:solidFill>
                  <a:schemeClr val="accent3"/>
                </a:solidFill>
                <a:latin typeface="Gulim"/>
                <a:cs typeface="Gulim"/>
              </a:rPr>
              <a:t>조건</a:t>
            </a:r>
            <a:r>
              <a:rPr lang="en-US" altLang="ko-KR" dirty="0">
                <a:solidFill>
                  <a:schemeClr val="accent3"/>
                </a:solidFill>
                <a:latin typeface="Gulim"/>
                <a:cs typeface="Gulim"/>
              </a:rPr>
              <a:t>(@Conditional</a:t>
            </a:r>
            <a:r>
              <a:rPr lang="en-US" altLang="ko-KR" spc="35" dirty="0" smtClean="0">
                <a:solidFill>
                  <a:schemeClr val="accent3"/>
                </a:solidFill>
                <a:latin typeface="Gulim"/>
                <a:cs typeface="Gulim"/>
              </a:rPr>
              <a:t>)</a:t>
            </a:r>
            <a:br>
              <a:rPr lang="en-US" altLang="ko-KR" spc="35" dirty="0" smtClean="0">
                <a:solidFill>
                  <a:schemeClr val="accent3"/>
                </a:solidFill>
                <a:latin typeface="Gulim"/>
                <a:cs typeface="Gulim"/>
              </a:rPr>
            </a:br>
            <a:r>
              <a:rPr lang="ko-KR" altLang="en-US" spc="-280" dirty="0" smtClean="0">
                <a:latin typeface="Gulim"/>
                <a:cs typeface="Gulim"/>
              </a:rPr>
              <a:t>에  </a:t>
            </a:r>
            <a:r>
              <a:rPr lang="ko-KR" altLang="en-US" spc="-505" dirty="0">
                <a:latin typeface="Gulim"/>
                <a:cs typeface="Gulim"/>
              </a:rPr>
              <a:t>따라 컨테이너에</a:t>
            </a:r>
            <a:r>
              <a:rPr lang="ko-KR" altLang="en-US" spc="-445" dirty="0">
                <a:latin typeface="Gulim"/>
                <a:cs typeface="Gulim"/>
              </a:rPr>
              <a:t> </a:t>
            </a:r>
            <a:r>
              <a:rPr lang="ko-KR" altLang="en-US" spc="-505" dirty="0" smtClean="0">
                <a:latin typeface="Gulim"/>
                <a:cs typeface="Gulim"/>
              </a:rPr>
              <a:t>등록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3731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84648" y="2276872"/>
            <a:ext cx="6623929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 생성 순서</a:t>
            </a:r>
            <a:endParaRPr lang="en-US" altLang="ko-KR" sz="54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3606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44599" y="764704"/>
            <a:ext cx="49600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 생성 순서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20552" y="2204864"/>
            <a:ext cx="806489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altLang="ko-KR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 </a:t>
            </a:r>
            <a:r>
              <a:rPr lang="en-US" altLang="ko-KR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ComponentScan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endParaRPr lang="en-US" altLang="ko-KR" sz="32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altLang="ko-KR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 </a:t>
            </a:r>
            <a:r>
              <a:rPr lang="en-US" altLang="ko-KR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@EnableAutoConfiguration</a:t>
            </a:r>
            <a:endParaRPr lang="en-US" altLang="ko-KR" sz="3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1314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520" y="836712"/>
            <a:ext cx="8424936" cy="1329595"/>
          </a:xfrm>
        </p:spPr>
        <p:txBody>
          <a:bodyPr/>
          <a:lstStyle/>
          <a:p>
            <a:r>
              <a:rPr lang="en-US" altLang="ko-KR" sz="4800" spc="110" dirty="0"/>
              <a:t>Autoconfiguration </a:t>
            </a:r>
            <a:r>
              <a:rPr lang="ko-KR" altLang="en-US" sz="4800" spc="-350" dirty="0"/>
              <a:t>지원</a:t>
            </a:r>
            <a:r>
              <a:rPr lang="ko-KR" altLang="en-US" sz="4800" spc="-815" dirty="0"/>
              <a:t> </a:t>
            </a:r>
            <a:r>
              <a:rPr lang="ko-KR" altLang="en-US" sz="4800" spc="-350" dirty="0"/>
              <a:t>기술</a:t>
            </a:r>
            <a:endParaRPr lang="ko-KR" altLang="en-US" sz="4800" dirty="0"/>
          </a:p>
        </p:txBody>
      </p:sp>
      <p:sp>
        <p:nvSpPr>
          <p:cNvPr id="3" name="직사각형 2"/>
          <p:cNvSpPr/>
          <p:nvPr/>
        </p:nvSpPr>
        <p:spPr>
          <a:xfrm>
            <a:off x="1080106" y="1772816"/>
            <a:ext cx="8049358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(Security, AOP, Session, Cache, DevTools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…)</a:t>
            </a:r>
            <a:endParaRPr lang="en-US" altLang="ko-KR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(MVC, Websocket, Rest Docs), WS, Jersey, …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Template Engines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</a:t>
            </a: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Freemarker</a:t>
            </a: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Velocity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Mustache, …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JPA, JOOQ, JDBC, H2, HSQLDB, Derby, MySQL, PostreSQL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NoSQL, Cloud, Social, I/O, Ops, …</a:t>
            </a:r>
          </a:p>
        </p:txBody>
      </p:sp>
    </p:spTree>
    <p:extLst>
      <p:ext uri="{BB962C8B-B14F-4D97-AF65-F5344CB8AC3E}">
        <p14:creationId xmlns:p14="http://schemas.microsoft.com/office/powerpoint/2010/main" val="485782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26388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20752" y="2348880"/>
            <a:ext cx="42290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웹 서버</a:t>
            </a:r>
            <a:endParaRPr lang="en-US" altLang="ko-KR" sz="6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0497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96816" y="692696"/>
            <a:ext cx="2885725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웹 서버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object 3"/>
          <p:cNvSpPr txBox="1"/>
          <p:nvPr/>
        </p:nvSpPr>
        <p:spPr>
          <a:xfrm>
            <a:off x="-303584" y="2059173"/>
            <a:ext cx="4896544" cy="2854627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812800" lvl="1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2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 부트는 서버가 </a:t>
            </a: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아니다</a:t>
            </a:r>
            <a:endParaRPr lang="en-US" altLang="ko-KR" sz="20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톰캣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객체 생성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포트 설정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톰캣에 컨텍스트 추가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서블릿 만들기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톰캣에 서블릿 추가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컨텍스트에 서블릿 맵핑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톰캣 실행 및 대기</a:t>
            </a:r>
            <a:endParaRPr lang="en-US" sz="1600" b="1" spc="-15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016896" y="2181632"/>
            <a:ext cx="5616624" cy="283154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스프링부트가 이 </a:t>
            </a:r>
            <a:r>
              <a:rPr lang="ko-KR" altLang="en-US" sz="2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과정을 </a:t>
            </a: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설정하고 실행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ko-KR" sz="20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자동설정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ServletWebServerFactoryAutoConfiguration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서블릿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서버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1600" b="1" smtClean="0">
                <a:solidFill>
                  <a:srgbClr val="92D050"/>
                </a:solidFill>
              </a:rPr>
              <a:t>TomcatServletWebServerFactoryCustomize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 커스터마이징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endParaRPr lang="en-US" altLang="ko-KR" sz="18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DispatcherServletAutoConfiguration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서블릿 만들고 등록</a:t>
            </a:r>
          </a:p>
        </p:txBody>
      </p:sp>
      <p:sp>
        <p:nvSpPr>
          <p:cNvPr id="7" name="오른쪽 화살표 6"/>
          <p:cNvSpPr/>
          <p:nvPr/>
        </p:nvSpPr>
        <p:spPr bwMode="auto">
          <a:xfrm>
            <a:off x="3296816" y="3039568"/>
            <a:ext cx="504056" cy="36004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바탕체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8373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639193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4528" y="2348880"/>
            <a:ext cx="8460971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독립적으로 실행 가능한 </a:t>
            </a:r>
            <a:r>
              <a:rPr lang="en-US" altLang="ko-KR" sz="5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</a:t>
            </a:r>
            <a:endParaRPr lang="en-US" altLang="ko-KR" sz="54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6374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0512" y="2564904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48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</a:t>
            </a: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시작하기</a:t>
            </a:r>
            <a:endParaRPr lang="ko-KR" altLang="en-US" sz="4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3846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6496" y="1196752"/>
            <a:ext cx="9145016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참조 문서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</a:t>
            </a:r>
            <a:r>
              <a:rPr lang="en-US" altLang="ko-KR" sz="160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docs.spring.io/spring-boot/docs/current/reference/html/executable-jar.html</a:t>
            </a:r>
            <a:endParaRPr lang="en-US" altLang="ko-KR" sz="160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부트의 </a:t>
            </a:r>
            <a:r>
              <a:rPr lang="en-US" altLang="ko-KR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 </a:t>
            </a: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전략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mvn package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하면 실행 가능한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 “하나가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"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 됨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spring-maven-plugin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해주는 일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패키징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 :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기본적으로 자바에는 내장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로딩하는 표준적인 방법이 없음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애플리케이션 클래스와 라이브러리 위치 구분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org.springframework.boot.loader.jar.JarFile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사용해서 내장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읽는다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org.springframework.boot.loader.Launcher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사용해서 실행한다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512" y="509771"/>
            <a:ext cx="8712968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독립적으로 실행 가능한 </a:t>
            </a:r>
            <a:r>
              <a:rPr lang="en-US" altLang="ko-KR" sz="32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</a:t>
            </a:r>
            <a:endParaRPr lang="ko-KR" altLang="en-US" sz="32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3052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4577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8504" y="2492896"/>
            <a:ext cx="8712968" cy="13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</a:t>
            </a:r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활용</a:t>
            </a:r>
            <a:endParaRPr lang="ko-KR" altLang="en-US" sz="6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5515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88533" y="2348880"/>
            <a:ext cx="5892960" cy="11934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SpringApplication</a:t>
            </a:r>
            <a:endParaRPr lang="en-US" altLang="ko-KR" sz="54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2417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964668" y="2204864"/>
            <a:ext cx="6192688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ApplicationEventListener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ApplicationContext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EventPublish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기능을 가짐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WebApplicationType </a:t>
            </a: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ApplicationRunner</a:t>
            </a:r>
            <a:endParaRPr lang="en-US" altLang="ko-KR" sz="20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애플리케이션 실행한 뒤 뭔가 실행하고 싶을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때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순서 지정 가능 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@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Order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00672" y="908720"/>
            <a:ext cx="53285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SpringApplication</a:t>
            </a:r>
            <a:endParaRPr lang="ko-KR" altLang="en-US" sz="4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797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55866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24808" y="2348880"/>
            <a:ext cx="3291287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 설정</a:t>
            </a:r>
            <a:endParaRPr lang="en-US" altLang="ko-KR" sz="6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174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60712" y="692696"/>
            <a:ext cx="6192688" cy="509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 설정 방법</a:t>
            </a:r>
            <a:endParaRPr lang="en-US" altLang="ko-KR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properties</a:t>
            </a:r>
            <a:endParaRPr lang="en-US" altLang="ko-KR" sz="20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YAML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 변수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커맨드 라인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아규먼트</a:t>
            </a:r>
            <a:endParaRPr lang="en-US" altLang="ko-KR" sz="18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ConfigurationProperties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여러 프로퍼티를 묶어서 읽어올 수 있음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빈으로 등록해서 다른 빈에 주입할 수 있음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@EnableConfigurationProperties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@Component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@Bean</a:t>
            </a:r>
          </a:p>
        </p:txBody>
      </p:sp>
    </p:spTree>
    <p:extLst>
      <p:ext uri="{BB962C8B-B14F-4D97-AF65-F5344CB8AC3E}">
        <p14:creationId xmlns:p14="http://schemas.microsoft.com/office/powerpoint/2010/main" val="4072841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89547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2852936"/>
            <a:ext cx="5976664" cy="830997"/>
          </a:xfrm>
        </p:spPr>
        <p:txBody>
          <a:bodyPr/>
          <a:lstStyle/>
          <a:p>
            <a:r>
              <a:rPr lang="en-US" altLang="ko-KR" sz="6000" spc="-155" dirty="0"/>
              <a:t>@Profile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563584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00472" y="1268760"/>
            <a:ext cx="948950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소개</a:t>
            </a:r>
          </a:p>
          <a:p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docs.spring.io/spring-boot/docs/2.1.1.RELEASE/reference/htmlsingle/#getting-started-introducing-spring-boot</a:t>
            </a:r>
            <a:endParaRPr lang="en-US" altLang="ko-KR" sz="14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16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시작하기</a:t>
            </a:r>
          </a:p>
          <a:p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docs.spring.io/spring-boot/docs/2.1.1.RELEASE/reference/htmlsingle/#getting-started-maven-installation</a:t>
            </a:r>
            <a:endParaRPr lang="en-US" altLang="ko-KR" sz="14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18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프로젝트 생성기</a:t>
            </a:r>
          </a:p>
          <a:p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https://start.spring.io</a:t>
            </a: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/</a:t>
            </a:r>
            <a:endParaRPr lang="en-US" altLang="ko-KR" sz="14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18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프로젝트 구조</a:t>
            </a:r>
          </a:p>
          <a:p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https://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docs.spring.io/spring-boot/docs/current/reference/htmlsingle/#using-boot-structuring-your-code</a:t>
            </a:r>
            <a:endParaRPr lang="en-US" altLang="ko-KR" sz="14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- 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메이븐 </a:t>
            </a:r>
            <a:r>
              <a:rPr lang="ko-KR" altLang="en-US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기본 프로젝트 구조와 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동일</a:t>
            </a:r>
            <a:endParaRPr lang="en-US" altLang="ko-KR" sz="16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	 </a:t>
            </a:r>
            <a:r>
              <a:rPr lang="en-US" altLang="ko-KR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 </a:t>
            </a:r>
            <a:r>
              <a:rPr lang="ko-KR" altLang="en-US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 코드 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(src\main\java)</a:t>
            </a:r>
          </a:p>
          <a:p>
            <a:pPr lvl="3"/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 리소스 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(src\main\resource)</a:t>
            </a:r>
          </a:p>
          <a:p>
            <a:pPr lvl="3"/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 코드 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(src\test\java)</a:t>
            </a:r>
          </a:p>
          <a:p>
            <a:pPr lvl="3"/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 리소스 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(src\test\resource</a:t>
            </a:r>
            <a:r>
              <a:rPr lang="en-US" altLang="ko-KR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lvl="3"/>
            <a:endParaRPr lang="en-US" altLang="ko-KR" sz="12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en-US" altLang="ko-KR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 </a:t>
            </a:r>
            <a:r>
              <a:rPr lang="ko-KR" altLang="en-US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애플리케이션 위치</a:t>
            </a:r>
          </a:p>
          <a:p>
            <a:pPr lvl="2"/>
            <a:r>
              <a:rPr lang="en-US" altLang="ko-KR" sz="14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ko-KR" altLang="en-US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 패키지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512" y="509771"/>
            <a:ext cx="8712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</a:t>
            </a: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시작하기</a:t>
            </a:r>
            <a:endParaRPr lang="ko-KR" altLang="en-US" sz="32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0344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60712" y="692696"/>
            <a:ext cx="6192688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@Profile </a:t>
            </a:r>
            <a:r>
              <a:rPr lang="ko-KR" altLang="en-US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애노테이션은 어디에</a:t>
            </a:r>
            <a:r>
              <a:rPr lang="en-US" altLang="ko-KR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@Configuration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@Component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어떤 프로파일을 활성화 할 것인가</a:t>
            </a:r>
            <a:r>
              <a:rPr lang="en-US" altLang="ko-KR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spring.profiles.active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어떤 프로파일을 추가할 것인가</a:t>
            </a:r>
            <a:r>
              <a:rPr lang="en-US" altLang="ko-KR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spring.profiles.include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프로파일용 프로퍼티</a:t>
            </a:r>
            <a:endParaRPr lang="en-US" altLang="ko-KR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application-{profile}.properties</a:t>
            </a:r>
          </a:p>
        </p:txBody>
      </p:sp>
    </p:spTree>
    <p:extLst>
      <p:ext uri="{BB962C8B-B14F-4D97-AF65-F5344CB8AC3E}">
        <p14:creationId xmlns:p14="http://schemas.microsoft.com/office/powerpoint/2010/main" val="1689100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28720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6" y="2060848"/>
            <a:ext cx="6211167" cy="34675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6736" y="980728"/>
            <a:ext cx="4394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View Template Engine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3914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16496" y="836712"/>
            <a:ext cx="914501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eaLnBrk="1" latinLnBrk="1" hangingPunct="1">
              <a:lnSpc>
                <a:spcPct val="150000"/>
              </a:lnSpc>
              <a:defRPr/>
            </a:pPr>
            <a:r>
              <a:rPr lang="en-US" altLang="ko-KR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한계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순수한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아닌 것이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한계</a:t>
            </a:r>
            <a:endParaRPr lang="en-US" altLang="ko-KR" sz="14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서버의 기능적 관련 기술들에 의존하여 단독으로 프론트 엔드 개발을 할수 없다</a:t>
            </a:r>
            <a:endParaRPr lang="en-US" altLang="ko-KR" sz="14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차세대 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WAS (Jboss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Undertow)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에서는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지원하지 않는다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eaLnBrk="1" latinLnBrk="1" hangingPunct="1">
              <a:lnSpc>
                <a:spcPct val="150000"/>
              </a:lnSpc>
              <a:defRPr/>
            </a:pPr>
            <a:r>
              <a:rPr lang="en-US" altLang="ko-KR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 </a:t>
            </a: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타임리프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(Thymeleaf)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Freemarker, Velocity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같은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View Template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Engine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프레임워크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MVC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eaLnBrk="1" latinLnBrk="1" hangingPunct="1">
              <a:lnSpc>
                <a:spcPct val="150000"/>
              </a:lnSpc>
              <a:defRPr/>
            </a:pP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다른 </a:t>
            </a:r>
            <a:r>
              <a:rPr lang="ko-KR" altLang="en-US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템플릿 엔진들과는 차별화되는 </a:t>
            </a: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장점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Natural Templates - HTML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형식을 그대로 따르고 브라우저에서 그대로 확인가능</a:t>
            </a:r>
            <a:endParaRPr lang="en-US" altLang="ko-KR" sz="14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서버상에서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동작하지 않아도 된다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전체적인 마크업 구조를 흐트려트리지 않는다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형태가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자연스럽고 태그 라이브러리에 의존하지 않는다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사용 가능한 곳에서는 언제든 편집하거나 렌더링 할 수 있다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그리고 서블릿 스펙과 관계가 없으므로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템플릿은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사용될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 없는 곳에서도 사용된다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26906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85034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576736" y="2276872"/>
            <a:ext cx="4632087" cy="1517341"/>
            <a:chOff x="3152800" y="2692134"/>
            <a:chExt cx="4632087" cy="1517341"/>
          </a:xfrm>
        </p:grpSpPr>
        <p:sp>
          <p:nvSpPr>
            <p:cNvPr id="3" name="TextBox 2"/>
            <p:cNvSpPr txBox="1"/>
            <p:nvPr/>
          </p:nvSpPr>
          <p:spPr>
            <a:xfrm>
              <a:off x="3152800" y="2692134"/>
              <a:ext cx="46320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Spring Test</a:t>
              </a:r>
              <a:endParaRPr lang="ko-KR" altLang="en-US" sz="60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224808" y="3717032"/>
              <a:ext cx="4013406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6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Test Driven Development</a:t>
              </a:r>
              <a:endParaRPr lang="ko-KR" altLang="en-US" sz="2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6831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124744"/>
            <a:ext cx="4104456" cy="4289115"/>
          </a:xfrm>
          <a:prstGeom prst="rect">
            <a:avLst/>
          </a:prstGeom>
        </p:spPr>
      </p:pic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3584848" y="1268760"/>
            <a:ext cx="6105128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RED </a:t>
            </a:r>
            <a:r>
              <a:rPr lang="en-US" altLang="ko-KR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문제를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정의하는 것에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Green 2</a:t>
            </a:r>
            <a:r>
              <a:rPr lang="ko-KR" altLang="en-US" sz="16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문제를 해결하는데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Refactor 3</a:t>
            </a:r>
            <a:r>
              <a:rPr lang="ko-KR" altLang="en-US" sz="1600" b="1" dirty="0" smtClean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918B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작성한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코드를 </a:t>
            </a:r>
            <a:r>
              <a:rPr lang="en-US" altLang="ko-KR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Clean 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Up </a:t>
            </a: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것에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1710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48544" y="548680"/>
            <a:ext cx="8352928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@SpringBootTest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RunWith(SpringRunner.class)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랑 같이 써야 함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빈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파일은 설정을 안해주나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알아서 찾습니다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(@SpringBootApplication)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webEnvironment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MOCK: mock servlet environment.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톰캣 구동 안 함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RANDON_PORT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DEFINED_PORT: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톰캣 사용 함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NONE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서블릿 환경 제공 안 함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@MockBean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ApplicationContext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들어있는 빈을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Mock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만든 객체로 교체 함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@Test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마다 자동으로 리셋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슬라이스 테스트</a:t>
            </a:r>
            <a:endParaRPr lang="en-US" altLang="ko-KR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레이어 별로 잘라서 테스트하고 싶을 때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JsonTest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WebMvcTest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WebFluxTest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DataJpaTest</a:t>
            </a:r>
          </a:p>
        </p:txBody>
      </p:sp>
    </p:spTree>
    <p:extLst>
      <p:ext uri="{BB962C8B-B14F-4D97-AF65-F5344CB8AC3E}">
        <p14:creationId xmlns:p14="http://schemas.microsoft.com/office/powerpoint/2010/main" val="1343325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4009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72680" y="1916832"/>
            <a:ext cx="573907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부트를 활용한</a:t>
            </a:r>
            <a:endParaRPr lang="en-US" altLang="ko-KR" sz="48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각종 </a:t>
            </a:r>
            <a:r>
              <a:rPr lang="ko-KR" altLang="en-US" sz="48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 연동</a:t>
            </a:r>
            <a:endParaRPr lang="en-US" altLang="ko-KR" sz="48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5026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58712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80592" y="1052736"/>
            <a:ext cx="770485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8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Web </a:t>
            </a:r>
            <a:r>
              <a:rPr lang="en-US" altLang="ko-KR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MVC</a:t>
            </a: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Security</a:t>
            </a: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800" b="1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sz="4800" b="1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 JPA</a:t>
            </a: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800" b="1" smtClean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REST API</a:t>
            </a:r>
            <a:endParaRPr lang="en-US" altLang="ko-KR" sz="4800" b="1">
              <a:solidFill>
                <a:srgbClr val="918B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158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61467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object 8"/>
          <p:cNvSpPr txBox="1"/>
          <p:nvPr/>
        </p:nvSpPr>
        <p:spPr>
          <a:xfrm>
            <a:off x="2504728" y="692696"/>
            <a:ext cx="559044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07770" algn="ctr">
              <a:lnSpc>
                <a:spcPct val="90000"/>
              </a:lnSpc>
              <a:spcBef>
                <a:spcPts val="745"/>
              </a:spcBef>
            </a:pPr>
            <a:r>
              <a:rPr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스프링부트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입문 서적들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2700" marR="1207770" algn="ctr">
              <a:lnSpc>
                <a:spcPct val="90000"/>
              </a:lnSpc>
              <a:spcBef>
                <a:spcPts val="745"/>
              </a:spcBef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최소한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1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개는 꼭 정독 하자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!!</a:t>
            </a:r>
            <a:endParaRPr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1628800"/>
            <a:ext cx="5577347" cy="444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64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033120" y="2374912"/>
            <a:ext cx="3600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/ Docker Hub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/ Git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Hub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Jenkins</a:t>
            </a:r>
            <a:endParaRPr lang="en-US" altLang="ko-KR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2354023"/>
            <a:ext cx="5328592" cy="32352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sp>
        <p:nvSpPr>
          <p:cNvPr id="5" name="TextBox 4"/>
          <p:cNvSpPr txBox="1"/>
          <p:nvPr/>
        </p:nvSpPr>
        <p:spPr>
          <a:xfrm>
            <a:off x="2072680" y="908720"/>
            <a:ext cx="59298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자동화 </a:t>
            </a:r>
            <a:r>
              <a:rPr lang="en-US" altLang="ko-KR" sz="4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Infrastructure</a:t>
            </a:r>
            <a:endParaRPr lang="ko-KR" altLang="en-US" sz="4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3444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32" y="1484784"/>
            <a:ext cx="6537176" cy="367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61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904" y="836712"/>
            <a:ext cx="5207859" cy="51834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5379" y="2564904"/>
            <a:ext cx="3506088" cy="1483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가상화 환경 사용률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2110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72480" y="620688"/>
            <a:ext cx="394488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Host OS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자원공유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Host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성능의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99.x %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오케스트라 구축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Hub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886200" lvl="8">
              <a:lnSpc>
                <a:spcPct val="150000"/>
              </a:lnSpc>
              <a:defRPr/>
            </a:pP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2420888"/>
            <a:ext cx="7128793" cy="360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38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1916832"/>
            <a:ext cx="9043858" cy="375010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735632" y="836712"/>
            <a:ext cx="45365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Repository 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Registry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3519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303584" y="712688"/>
            <a:ext cx="394488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Image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Container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Dockerfile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Docker-Compose</a:t>
            </a:r>
          </a:p>
          <a:p>
            <a:pPr marL="3886200" lvl="8">
              <a:lnSpc>
                <a:spcPct val="150000"/>
              </a:lnSpc>
              <a:defRPr/>
            </a:pP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00" y="2522473"/>
            <a:ext cx="8100914" cy="349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551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85287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표지_레이아웃">
  <a:themeElements>
    <a:clrScheme name="사용자 지정 4">
      <a:dk1>
        <a:srgbClr val="00B0F0"/>
      </a:dk1>
      <a:lt1>
        <a:srgbClr val="00B0F0"/>
      </a:lt1>
      <a:dk2>
        <a:srgbClr val="85918F"/>
      </a:dk2>
      <a:lt2>
        <a:srgbClr val="DDDDDD"/>
      </a:lt2>
      <a:accent1>
        <a:srgbClr val="000000"/>
      </a:accent1>
      <a:accent2>
        <a:srgbClr val="C0C0C0"/>
      </a:accent2>
      <a:accent3>
        <a:srgbClr val="FFFFFF"/>
      </a:accent3>
      <a:accent4>
        <a:srgbClr val="000000"/>
      </a:accent4>
      <a:accent5>
        <a:srgbClr val="AAAAAA"/>
      </a:accent5>
      <a:accent6>
        <a:srgbClr val="AEAEAE"/>
      </a:accent6>
      <a:hlink>
        <a:srgbClr val="FFFFFF"/>
      </a:hlink>
      <a:folHlink>
        <a:srgbClr val="777777"/>
      </a:folHlink>
    </a:clrScheme>
    <a:fontScheme name="사용자 지정 1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바탕체" pitchFamily="17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바탕체" pitchFamily="17" charset="-127"/>
          </a:defRPr>
        </a:defPPr>
      </a:lstStyle>
    </a:lnDef>
  </a:objectDefaults>
  <a:extraClrSchemeLst>
    <a:extraClrScheme>
      <a:clrScheme name="2_Blank 1">
        <a:dk1>
          <a:srgbClr val="EBE3AB"/>
        </a:dk1>
        <a:lt1>
          <a:srgbClr val="FFFFFF"/>
        </a:lt1>
        <a:dk2>
          <a:srgbClr val="003366"/>
        </a:dk2>
        <a:lt2>
          <a:srgbClr val="85918F"/>
        </a:lt2>
        <a:accent1>
          <a:srgbClr val="C1D1E0"/>
        </a:accent1>
        <a:accent2>
          <a:srgbClr val="336699"/>
        </a:accent2>
        <a:accent3>
          <a:srgbClr val="AAADB8"/>
        </a:accent3>
        <a:accent4>
          <a:srgbClr val="DADADA"/>
        </a:accent4>
        <a:accent5>
          <a:srgbClr val="DDE5ED"/>
        </a:accent5>
        <a:accent6>
          <a:srgbClr val="2D5C8A"/>
        </a:accent6>
        <a:hlink>
          <a:srgbClr val="68AE9C"/>
        </a:hlink>
        <a:folHlink>
          <a:srgbClr val="B4A42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2">
        <a:dk1>
          <a:srgbClr val="000000"/>
        </a:dk1>
        <a:lt1>
          <a:srgbClr val="FFFFFF"/>
        </a:lt1>
        <a:dk2>
          <a:srgbClr val="85918F"/>
        </a:dk2>
        <a:lt2>
          <a:srgbClr val="DDDDDD"/>
        </a:lt2>
        <a:accent1>
          <a:srgbClr val="000000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AEAEAE"/>
        </a:accent6>
        <a:hlink>
          <a:srgbClr val="FFFFFF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3">
        <a:dk1>
          <a:srgbClr val="000000"/>
        </a:dk1>
        <a:lt1>
          <a:srgbClr val="FFFFFF"/>
        </a:lt1>
        <a:dk2>
          <a:srgbClr val="85918F"/>
        </a:dk2>
        <a:lt2>
          <a:srgbClr val="EBE3AB"/>
        </a:lt2>
        <a:accent1>
          <a:srgbClr val="336699"/>
        </a:accent1>
        <a:accent2>
          <a:srgbClr val="C1D1E0"/>
        </a:accent2>
        <a:accent3>
          <a:srgbClr val="FFFFFF"/>
        </a:accent3>
        <a:accent4>
          <a:srgbClr val="000000"/>
        </a:accent4>
        <a:accent5>
          <a:srgbClr val="ADB8CA"/>
        </a:accent5>
        <a:accent6>
          <a:srgbClr val="AFBDCB"/>
        </a:accent6>
        <a:hlink>
          <a:srgbClr val="68AE9C"/>
        </a:hlink>
        <a:folHlink>
          <a:srgbClr val="D1C04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12971</TotalTime>
  <Words>1958</Words>
  <Application>Microsoft Office PowerPoint</Application>
  <PresentationFormat>A4 용지(210x297mm)</PresentationFormat>
  <Paragraphs>614</Paragraphs>
  <Slides>113</Slides>
  <Notes>44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113</vt:i4>
      </vt:variant>
    </vt:vector>
  </HeadingPairs>
  <TitlesOfParts>
    <vt:vector size="124" baseType="lpstr">
      <vt:lpstr>굴림</vt:lpstr>
      <vt:lpstr>굴림</vt:lpstr>
      <vt:lpstr>나눔고딕</vt:lpstr>
      <vt:lpstr>나눔스퀘어 ExtraBold</vt:lpstr>
      <vt:lpstr>맑은 고딕</vt:lpstr>
      <vt:lpstr>맑은 고딕</vt:lpstr>
      <vt:lpstr>바탕체</vt:lpstr>
      <vt:lpstr>Arial</vt:lpstr>
      <vt:lpstr>Times New Roman</vt:lpstr>
      <vt:lpstr>Wingdings</vt:lpstr>
      <vt:lpstr>표지_레이아웃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스프링부트 이전의 자바 설정</vt:lpstr>
      <vt:lpstr>기존 MVC 설정</vt:lpstr>
      <vt:lpstr>DB 설정</vt:lpstr>
      <vt:lpstr>JPA 설정</vt:lpstr>
      <vt:lpstr>새로운 프로젝트 마다    반복 적인 설정</vt:lpstr>
      <vt:lpstr>스프링부트 에서는 어떻게 설정하는가?</vt:lpstr>
      <vt:lpstr>기존 MVC 설정</vt:lpstr>
      <vt:lpstr>스프링 부트 MVC 설정</vt:lpstr>
      <vt:lpstr>기존 DB 설정</vt:lpstr>
      <vt:lpstr>스프링 부트 DB 설정</vt:lpstr>
      <vt:lpstr>JPA 설정</vt:lpstr>
      <vt:lpstr>스프링 부트 JPA 설정</vt:lpstr>
      <vt:lpstr>PowerPoint 프레젠테이션</vt:lpstr>
      <vt:lpstr>PowerPoint 프레젠테이션</vt:lpstr>
      <vt:lpstr>PowerPoint 프레젠테이션</vt:lpstr>
      <vt:lpstr>그렇다면 자동 생성 되는  자바설정 클래스는  다 어디 에 있을 까?</vt:lpstr>
      <vt:lpstr>그 내부를 들여다 보자</vt:lpstr>
      <vt:lpstr>스프링    부트 Main</vt:lpstr>
      <vt:lpstr>스프링    부트 Main</vt:lpstr>
      <vt:lpstr>스프링    부트 Main</vt:lpstr>
      <vt:lpstr>PowerPoint 프레젠테이션</vt:lpstr>
      <vt:lpstr>PowerPoint 프레젠테이션</vt:lpstr>
      <vt:lpstr>PowerPoint 프레젠테이션</vt:lpstr>
      <vt:lpstr>@EnableAutoConfiguration</vt:lpstr>
      <vt:lpstr>@Enable*  어노테이션이란?</vt:lpstr>
      <vt:lpstr>@EnableAutoConfiguration</vt:lpstr>
      <vt:lpstr>@EnableAutoConfiguration</vt:lpstr>
      <vt:lpstr>EnableAutoConfigurationImportSelector</vt:lpstr>
      <vt:lpstr>EnableAutoConfigurationImportSelector</vt:lpstr>
      <vt:lpstr>EnableAutoConfigurationImportSelector</vt:lpstr>
      <vt:lpstr>EnableAutoConfigurationImportSelector</vt:lpstr>
      <vt:lpstr>META-INF/spring.factories</vt:lpstr>
      <vt:lpstr>스프링부트 자동 설정 구조 요약</vt:lpstr>
      <vt:lpstr>PowerPoint 프레젠테이션</vt:lpstr>
      <vt:lpstr>그렇다면 스프링부트는  모든 설정 클래스 를  스프링 컨테이너에  자동으로 올리는가?</vt:lpstr>
      <vt:lpstr>당연히 NO!</vt:lpstr>
      <vt:lpstr>@  Conditional</vt:lpstr>
      <vt:lpstr>@  Conditional</vt:lpstr>
      <vt:lpstr>@  Conditional</vt:lpstr>
      <vt:lpstr>@  Conditional</vt:lpstr>
      <vt:lpstr>스프링 부트는 @Conditional 을 더 확장함</vt:lpstr>
      <vt:lpstr>@ConditionalOn *</vt:lpstr>
      <vt:lpstr>@ConditionalOn *</vt:lpstr>
      <vt:lpstr>PowerPoint 프레젠테이션</vt:lpstr>
      <vt:lpstr>스프링부트 는  @Conditional* 을 통한  Autoconfiguration  구현</vt:lpstr>
      <vt:lpstr>스프링 부트 설정</vt:lpstr>
      <vt:lpstr>즉 spring.factories 의  설정 클래스는 조건(@Conditional) 에  따라 컨테이너에 등록</vt:lpstr>
      <vt:lpstr>PowerPoint 프레젠테이션</vt:lpstr>
      <vt:lpstr>PowerPoint 프레젠테이션</vt:lpstr>
      <vt:lpstr>Autoconfiguration 지원 기술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@Profile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발표자의 진심 어린 조언 한 마디!!</vt:lpstr>
      <vt:lpstr>기술 서적 구입에 돈을 아끼지 마라</vt:lpstr>
      <vt:lpstr>PowerPoint 프레젠테이션</vt:lpstr>
      <vt:lpstr> - 이번 발표회 준비를 위해 사용된 학습 비용 -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개발1사업부/이승준</Manager>
  <Company>(주)굿소프트웨어랩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표준서식-파워포인트-템플릿-가로</dc:title>
  <dc:subject>ETRI 공개소프트웨어기반 가상데스크탑의 네트워크 할당 및 관리 툴 제작 프로젝트</dc:subject>
  <dc:creator>개발1사업부</dc:creator>
  <cp:keywords>OHGM-230-03</cp:keywords>
  <cp:lastModifiedBy>수원 정</cp:lastModifiedBy>
  <cp:revision>1922</cp:revision>
  <cp:lastPrinted>2014-01-20T06:51:08Z</cp:lastPrinted>
  <dcterms:created xsi:type="dcterms:W3CDTF">2000-02-29T01:43:17Z</dcterms:created>
  <dcterms:modified xsi:type="dcterms:W3CDTF">2018-12-22T04:49:49Z</dcterms:modified>
  <cp:category>Ver.1.0</cp:category>
</cp:coreProperties>
</file>